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FCC2B5-B255-4D28-9967-E90D04AA3E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6A537F-74C6-4C83-AA84-280A7A7200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circles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8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Theorem 10.4</a:t>
            </a:r>
          </a:p>
          <a:p>
            <a:pPr lvl="1"/>
            <a:r>
              <a:rPr lang="en-US" dirty="0" smtClean="0"/>
              <a:t>If one chord is a perpendicular bisector of another chord, then the first chord is a diameter</a:t>
            </a:r>
          </a:p>
          <a:p>
            <a:pPr lvl="1"/>
            <a:endParaRPr lang="en-US" dirty="0"/>
          </a:p>
          <a:p>
            <a:r>
              <a:rPr lang="en-US" b="1" dirty="0" smtClean="0"/>
              <a:t>Theorem 10.5</a:t>
            </a:r>
          </a:p>
          <a:p>
            <a:pPr lvl="1"/>
            <a:r>
              <a:rPr lang="en-US" dirty="0" smtClean="0"/>
              <a:t>If a diameter (radius) of a circle is perpendicular to a chord, then the diameter (radius) bisects the chord and its arc</a:t>
            </a:r>
          </a:p>
          <a:p>
            <a:pPr lvl="1"/>
            <a:endParaRPr lang="en-US" dirty="0"/>
          </a:p>
          <a:p>
            <a:r>
              <a:rPr lang="en-US" b="1" dirty="0" smtClean="0"/>
              <a:t>Theorem 10.6</a:t>
            </a:r>
          </a:p>
          <a:p>
            <a:pPr lvl="1"/>
            <a:r>
              <a:rPr lang="en-US" dirty="0" smtClean="0"/>
              <a:t>In the same circle, or in congruent circles, two chords are congruent if and only if they are equidistant from the center</a:t>
            </a:r>
          </a:p>
          <a:p>
            <a:endParaRPr lang="en-US" dirty="0"/>
          </a:p>
          <a:p>
            <a:r>
              <a:rPr lang="en-US" dirty="0" smtClean="0"/>
              <a:t>Example 4 (on 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9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10.4 – Use Inscribed Angles &amp;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Inscribed angle</a:t>
            </a:r>
          </a:p>
          <a:p>
            <a:pPr lvl="1"/>
            <a:r>
              <a:rPr lang="en-US" dirty="0" smtClean="0"/>
              <a:t>Angle whose vertex is on circle and whose sides contain chords of circle</a:t>
            </a:r>
          </a:p>
          <a:p>
            <a:endParaRPr lang="en-US" dirty="0"/>
          </a:p>
          <a:p>
            <a:r>
              <a:rPr lang="en-US" b="1" dirty="0" smtClean="0"/>
              <a:t>Intercepted arc</a:t>
            </a:r>
          </a:p>
          <a:p>
            <a:pPr lvl="1"/>
            <a:r>
              <a:rPr lang="en-US" dirty="0" smtClean="0"/>
              <a:t>Arc that lies in the interior of an inscribed angle and has endpoints on angle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2833687" cy="225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78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Theorem 10.7 – Measure of an Inscribed Angle </a:t>
            </a:r>
            <a:r>
              <a:rPr lang="en-US" b="1" dirty="0" err="1" smtClean="0"/>
              <a:t>Thrm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The measure of an inscribed angle is one half the measure of its intercepted arc</a:t>
            </a:r>
          </a:p>
          <a:p>
            <a:pPr lvl="1"/>
            <a:endParaRPr lang="en-US" dirty="0"/>
          </a:p>
          <a:p>
            <a:r>
              <a:rPr lang="en-US" b="1" dirty="0" smtClean="0"/>
              <a:t>Theorem 10.8</a:t>
            </a:r>
          </a:p>
          <a:p>
            <a:pPr lvl="1"/>
            <a:r>
              <a:rPr lang="en-US" dirty="0" smtClean="0"/>
              <a:t>If two inscribed angles of a circle intercept the same arc, then the angles are congruent</a:t>
            </a:r>
          </a:p>
          <a:p>
            <a:endParaRPr lang="en-US" dirty="0"/>
          </a:p>
          <a:p>
            <a:r>
              <a:rPr lang="en-US" dirty="0" smtClean="0"/>
              <a:t>Example 1(on board)</a:t>
            </a:r>
          </a:p>
          <a:p>
            <a:pPr lvl="1"/>
            <a:r>
              <a:rPr lang="en-US" dirty="0" smtClean="0"/>
              <a:t>Find the measure of indicated measure in circle P</a:t>
            </a:r>
          </a:p>
          <a:p>
            <a:pPr lvl="2"/>
            <a:r>
              <a:rPr lang="en-US" dirty="0" smtClean="0"/>
              <a:t>Angle T</a:t>
            </a:r>
          </a:p>
          <a:p>
            <a:pPr lvl="2"/>
            <a:r>
              <a:rPr lang="en-US" dirty="0" smtClean="0"/>
              <a:t>Arc QR</a:t>
            </a:r>
          </a:p>
          <a:p>
            <a:endParaRPr lang="en-US" dirty="0" smtClean="0"/>
          </a:p>
          <a:p>
            <a:r>
              <a:rPr lang="en-US" dirty="0" smtClean="0"/>
              <a:t>GP #1-3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7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Inscribed polygon</a:t>
            </a:r>
          </a:p>
          <a:p>
            <a:pPr lvl="1"/>
            <a:r>
              <a:rPr lang="en-US" dirty="0" smtClean="0"/>
              <a:t>Polygon with all vertices lying on circle</a:t>
            </a:r>
          </a:p>
          <a:p>
            <a:endParaRPr lang="en-US" dirty="0"/>
          </a:p>
          <a:p>
            <a:r>
              <a:rPr lang="en-US" b="1" dirty="0" smtClean="0"/>
              <a:t>Circumscribed circle</a:t>
            </a:r>
          </a:p>
          <a:p>
            <a:pPr lvl="1"/>
            <a:r>
              <a:rPr lang="en-US" dirty="0" smtClean="0"/>
              <a:t>Circle that contains vertices of </a:t>
            </a:r>
            <a:r>
              <a:rPr lang="en-US" i="1" dirty="0" smtClean="0"/>
              <a:t>inscribed polygon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Theorem 10.9</a:t>
            </a:r>
          </a:p>
          <a:p>
            <a:pPr lvl="1"/>
            <a:r>
              <a:rPr lang="en-US" dirty="0" smtClean="0"/>
              <a:t>If a right triangle is inscribed in a circle, then the hypotenuse is a diameter of the circle. Conversely, if one side of an inscribed triangle is a diameter of the circle, then the triangle is a right triangle and the angle opposite the diameter is the right angle</a:t>
            </a:r>
          </a:p>
          <a:p>
            <a:endParaRPr lang="en-US" dirty="0"/>
          </a:p>
          <a:p>
            <a:r>
              <a:rPr lang="en-US" b="1" dirty="0" smtClean="0"/>
              <a:t>Theorem 10.10</a:t>
            </a:r>
          </a:p>
          <a:p>
            <a:pPr lvl="1"/>
            <a:r>
              <a:rPr lang="en-US" dirty="0" smtClean="0"/>
              <a:t>A quadrilateral can be inscribed in a circle if and only if its opposite angles are supplementary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53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10.5 – Apply Other Angle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know measure of an inscribed angle is half the measure of its intercepted arc</a:t>
            </a:r>
          </a:p>
          <a:p>
            <a:pPr lvl="1"/>
            <a:r>
              <a:rPr lang="en-US" dirty="0" smtClean="0"/>
              <a:t>True even if one side of angle is tangent to circle</a:t>
            </a:r>
          </a:p>
          <a:p>
            <a:endParaRPr lang="en-US" dirty="0"/>
          </a:p>
          <a:p>
            <a:r>
              <a:rPr lang="en-US" b="1" dirty="0" smtClean="0"/>
              <a:t>Theorem 10.11</a:t>
            </a:r>
          </a:p>
          <a:p>
            <a:pPr lvl="1"/>
            <a:r>
              <a:rPr lang="en-US" dirty="0" smtClean="0"/>
              <a:t>If a tangent and a chord intersect at a point on a circle, then the measure of each angle formed is one half the measure of its intercepted arc</a:t>
            </a:r>
          </a:p>
          <a:p>
            <a:endParaRPr lang="en-US" dirty="0"/>
          </a:p>
          <a:p>
            <a:r>
              <a:rPr lang="en-US" dirty="0" smtClean="0"/>
              <a:t>Example 1 (on 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50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Intersecting Lines and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two lines intersect a circle, then there are three places where the lines can intersect each other</a:t>
            </a:r>
          </a:p>
          <a:p>
            <a:pPr lvl="1"/>
            <a:r>
              <a:rPr lang="en-US" dirty="0" smtClean="0"/>
              <a:t>On the circle</a:t>
            </a:r>
          </a:p>
          <a:p>
            <a:pPr lvl="1"/>
            <a:r>
              <a:rPr lang="en-US" dirty="0" smtClean="0"/>
              <a:t>Inside the circle</a:t>
            </a:r>
          </a:p>
          <a:p>
            <a:pPr lvl="1"/>
            <a:r>
              <a:rPr lang="en-US" dirty="0" smtClean="0"/>
              <a:t>Outside the circle</a:t>
            </a:r>
          </a:p>
          <a:p>
            <a:endParaRPr lang="en-US" dirty="0"/>
          </a:p>
          <a:p>
            <a:r>
              <a:rPr lang="en-US" b="1" dirty="0" smtClean="0"/>
              <a:t>Theorem 10.12 – Angles Inside Circle Theorem</a:t>
            </a:r>
          </a:p>
          <a:p>
            <a:pPr lvl="1"/>
            <a:r>
              <a:rPr lang="en-US" dirty="0" smtClean="0"/>
              <a:t>If two chords intersect </a:t>
            </a:r>
            <a:r>
              <a:rPr lang="en-US" i="1" dirty="0" smtClean="0"/>
              <a:t>inside</a:t>
            </a:r>
            <a:r>
              <a:rPr lang="en-US" dirty="0" smtClean="0"/>
              <a:t> a circle, then the measure of each angle is one half the sum of the measures of the arcs intercepted by the angle and its vertical angle</a:t>
            </a:r>
          </a:p>
          <a:p>
            <a:endParaRPr lang="en-US" dirty="0"/>
          </a:p>
          <a:p>
            <a:r>
              <a:rPr lang="en-US" b="1" dirty="0" smtClean="0"/>
              <a:t>Theorem 10.13 – Angles Outside Circle Theorem</a:t>
            </a:r>
          </a:p>
          <a:p>
            <a:pPr lvl="1"/>
            <a:r>
              <a:rPr lang="en-US" dirty="0" smtClean="0"/>
              <a:t>If a tangent and a secant, two tangents, or two secants intersect </a:t>
            </a:r>
            <a:r>
              <a:rPr lang="en-US" i="1" dirty="0" smtClean="0"/>
              <a:t>outside</a:t>
            </a:r>
            <a:r>
              <a:rPr lang="en-US" dirty="0" smtClean="0"/>
              <a:t> a circle, then the measure of the angle formed is one half the difference of the measures of the intercepted arcs</a:t>
            </a:r>
          </a:p>
        </p:txBody>
      </p:sp>
    </p:spTree>
    <p:extLst>
      <p:ext uri="{BB962C8B-B14F-4D97-AF65-F5344CB8AC3E}">
        <p14:creationId xmlns:p14="http://schemas.microsoft.com/office/powerpoint/2010/main" val="4255325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28" y="1600200"/>
            <a:ext cx="8229600" cy="4876800"/>
          </a:xfrm>
        </p:spPr>
        <p:txBody>
          <a:bodyPr/>
          <a:lstStyle/>
          <a:p>
            <a:r>
              <a:rPr lang="en-US" dirty="0" smtClean="0"/>
              <a:t>Find the value of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2895600"/>
            <a:ext cx="3581400" cy="3124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3"/>
            <a:endCxn id="4" idx="7"/>
          </p:cNvCxnSpPr>
          <p:nvPr/>
        </p:nvCxnSpPr>
        <p:spPr>
          <a:xfrm flipV="1">
            <a:off x="3115284" y="3353128"/>
            <a:ext cx="2532432" cy="2209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6"/>
          </p:cNvCxnSpPr>
          <p:nvPr/>
        </p:nvCxnSpPr>
        <p:spPr>
          <a:xfrm>
            <a:off x="2590800" y="44577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57683" y="2526268"/>
            <a:ext cx="72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130°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81500" y="463077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3906" y="5650468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156°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07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10.6 – Segment Lengths in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Segments of the chord</a:t>
            </a:r>
          </a:p>
          <a:p>
            <a:pPr lvl="1"/>
            <a:r>
              <a:rPr lang="en-US" dirty="0" smtClean="0"/>
              <a:t>Segments that are created when two chords intersect in the interior of a circle</a:t>
            </a:r>
          </a:p>
          <a:p>
            <a:endParaRPr lang="en-US" dirty="0"/>
          </a:p>
          <a:p>
            <a:r>
              <a:rPr lang="en-US" b="1" dirty="0" smtClean="0"/>
              <a:t>Theorem 10.14 – Segments of Chords Theorems</a:t>
            </a:r>
          </a:p>
          <a:p>
            <a:pPr lvl="1"/>
            <a:r>
              <a:rPr lang="en-US" dirty="0" smtClean="0"/>
              <a:t>If two chords intersect in the interior of a circle, then the product of the lengths of the segments of one chord is equal to the product of the lengths of the segments of the other chord</a:t>
            </a:r>
          </a:p>
          <a:p>
            <a:endParaRPr lang="en-US" dirty="0"/>
          </a:p>
          <a:p>
            <a:r>
              <a:rPr lang="en-US" dirty="0" smtClean="0"/>
              <a:t>Example 1 (on 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6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Tangents and Secants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Secant segment</a:t>
            </a:r>
          </a:p>
          <a:p>
            <a:pPr lvl="1"/>
            <a:r>
              <a:rPr lang="en-US" dirty="0" smtClean="0"/>
              <a:t>Segment that contains a chord of a circle and has exactly one endpoint outside the circle</a:t>
            </a:r>
          </a:p>
          <a:p>
            <a:endParaRPr lang="en-US" dirty="0"/>
          </a:p>
          <a:p>
            <a:r>
              <a:rPr lang="en-US" b="1" dirty="0" smtClean="0"/>
              <a:t>External segment</a:t>
            </a:r>
          </a:p>
          <a:p>
            <a:pPr lvl="1"/>
            <a:r>
              <a:rPr lang="en-US" dirty="0" smtClean="0"/>
              <a:t>Part of secant segment that is outside the circle</a:t>
            </a:r>
          </a:p>
          <a:p>
            <a:endParaRPr lang="en-US" dirty="0"/>
          </a:p>
          <a:p>
            <a:r>
              <a:rPr lang="en-US" b="1" dirty="0" smtClean="0"/>
              <a:t>Theorem 10.15 – Segments of Secants Theorem</a:t>
            </a:r>
          </a:p>
          <a:p>
            <a:pPr lvl="1"/>
            <a:r>
              <a:rPr lang="en-US" dirty="0" smtClean="0"/>
              <a:t>If two secant segments share the same endpoint outside of a circle, then the product of the lengths of one secant segment and its external segment equals the product of the lengths of the other secant segment and its external segment</a:t>
            </a:r>
          </a:p>
          <a:p>
            <a:endParaRPr lang="en-US" dirty="0"/>
          </a:p>
          <a:p>
            <a:r>
              <a:rPr lang="en-US" b="1" dirty="0" smtClean="0"/>
              <a:t>Theorem 10.16 – Segments of Secants &amp; Tangents </a:t>
            </a:r>
            <a:r>
              <a:rPr lang="en-US" b="1" dirty="0" err="1" smtClean="0"/>
              <a:t>Thrm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If a secant segment and a tangent segment share an endpoint outside a circle, then the product of the lengths of the secant segment and its external segment equals the square of the length of the tangent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65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figure to find length of 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43400" y="2766951"/>
            <a:ext cx="36576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H="1">
            <a:off x="2743200" y="2766951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5"/>
          </p:cNvCxnSpPr>
          <p:nvPr/>
        </p:nvCxnSpPr>
        <p:spPr>
          <a:xfrm>
            <a:off x="2743200" y="2766951"/>
            <a:ext cx="4722157" cy="2731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72200" y="23946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257931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35930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72127" y="54996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43377" y="23946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3059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43671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2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– Use Properties of Tangents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Circle</a:t>
            </a:r>
          </a:p>
          <a:p>
            <a:pPr lvl="1"/>
            <a:r>
              <a:rPr lang="en-US" dirty="0" smtClean="0"/>
              <a:t>Set of all points in a plan that are equidistant from a given point called </a:t>
            </a:r>
            <a:r>
              <a:rPr lang="en-US" b="1" dirty="0" smtClean="0"/>
              <a:t>center</a:t>
            </a:r>
            <a:r>
              <a:rPr lang="en-US" dirty="0" smtClean="0"/>
              <a:t> of circle</a:t>
            </a:r>
          </a:p>
          <a:p>
            <a:pPr lvl="1"/>
            <a:endParaRPr lang="en-US" dirty="0"/>
          </a:p>
          <a:p>
            <a:r>
              <a:rPr lang="en-US" b="1" dirty="0" smtClean="0"/>
              <a:t>Radius</a:t>
            </a:r>
          </a:p>
          <a:p>
            <a:pPr lvl="1"/>
            <a:r>
              <a:rPr lang="en-US" dirty="0" smtClean="0"/>
              <a:t>Segment whose endpoints are center and any point on circle</a:t>
            </a:r>
          </a:p>
          <a:p>
            <a:pPr lvl="1"/>
            <a:endParaRPr lang="en-US" dirty="0"/>
          </a:p>
          <a:p>
            <a:r>
              <a:rPr lang="en-US" b="1" dirty="0" smtClean="0"/>
              <a:t>Chord</a:t>
            </a:r>
          </a:p>
          <a:p>
            <a:pPr lvl="1"/>
            <a:r>
              <a:rPr lang="en-US" dirty="0" smtClean="0"/>
              <a:t>Segment whose endpoints are on circle</a:t>
            </a:r>
          </a:p>
          <a:p>
            <a:pPr lvl="1"/>
            <a:endParaRPr lang="en-US" dirty="0"/>
          </a:p>
          <a:p>
            <a:r>
              <a:rPr lang="en-US" b="1" dirty="0" smtClean="0"/>
              <a:t>Diameter</a:t>
            </a:r>
          </a:p>
          <a:p>
            <a:pPr lvl="1"/>
            <a:r>
              <a:rPr lang="en-US" dirty="0" smtClean="0"/>
              <a:t>Chord that contains center of circle</a:t>
            </a:r>
          </a:p>
          <a:p>
            <a:pPr lvl="1"/>
            <a:endParaRPr lang="en-US" dirty="0"/>
          </a:p>
          <a:p>
            <a:r>
              <a:rPr lang="en-US" b="1" dirty="0" smtClean="0"/>
              <a:t>Secant</a:t>
            </a:r>
          </a:p>
          <a:p>
            <a:pPr lvl="1"/>
            <a:r>
              <a:rPr lang="en-US" dirty="0" smtClean="0"/>
              <a:t>Line that intersects circle in two points</a:t>
            </a:r>
          </a:p>
          <a:p>
            <a:endParaRPr lang="en-US" dirty="0"/>
          </a:p>
          <a:p>
            <a:r>
              <a:rPr lang="en-US" b="1" dirty="0" smtClean="0"/>
              <a:t>Tangent</a:t>
            </a:r>
          </a:p>
          <a:p>
            <a:pPr lvl="1"/>
            <a:r>
              <a:rPr lang="en-US" dirty="0" smtClean="0"/>
              <a:t>Line in plane of circle that intersects circle in exactly one point (called </a:t>
            </a:r>
            <a:r>
              <a:rPr lang="en-US" i="1" dirty="0" smtClean="0"/>
              <a:t>point of tangency)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598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 10.1</a:t>
            </a:r>
          </a:p>
          <a:p>
            <a:pPr lvl="1"/>
            <a:r>
              <a:rPr lang="en-US" dirty="0" smtClean="0"/>
              <a:t>In a plane, a line is tangent to a circle if and only if the line is perpendicular to a radius of the circle at its endpoint on the circle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20" y="3352799"/>
            <a:ext cx="3523966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23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</a:p>
          <a:p>
            <a:pPr lvl="1"/>
            <a:r>
              <a:rPr lang="en-US" dirty="0" smtClean="0"/>
              <a:t>In the diagram (on board) segment PT is a radius of circle P.</a:t>
            </a:r>
          </a:p>
          <a:p>
            <a:pPr lvl="1"/>
            <a:r>
              <a:rPr lang="en-US" dirty="0" smtClean="0"/>
              <a:t>Is segment ST tangent to circle P?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Example 5</a:t>
            </a:r>
          </a:p>
          <a:p>
            <a:pPr lvl="1"/>
            <a:r>
              <a:rPr lang="en-US" dirty="0" smtClean="0"/>
              <a:t>In the diagram (on board), B is a point of tangency.</a:t>
            </a:r>
          </a:p>
          <a:p>
            <a:pPr lvl="1"/>
            <a:r>
              <a:rPr lang="en-US" dirty="0" smtClean="0"/>
              <a:t>Find the radius r, of circle C.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2051" name="Picture 3" descr="C:\Users\User\AppData\Local\Microsoft\Windows\Temporary Internet Files\Content.IE5\K0GJQ01M\MP9004393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2396856" cy="159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06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Theorem 10.2</a:t>
            </a:r>
          </a:p>
          <a:p>
            <a:pPr lvl="1"/>
            <a:r>
              <a:rPr lang="en-US" dirty="0" smtClean="0"/>
              <a:t>Tangent segments from a common external point are congruent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Example 6</a:t>
            </a:r>
          </a:p>
          <a:p>
            <a:pPr lvl="1"/>
            <a:r>
              <a:rPr lang="en-US" dirty="0" smtClean="0"/>
              <a:t>Segment RS is tangent to circle C at S, and segment RT is tangent to circle C at T. Find the value of x (on board)</a:t>
            </a:r>
          </a:p>
          <a:p>
            <a:endParaRPr lang="en-US" dirty="0"/>
          </a:p>
          <a:p>
            <a:r>
              <a:rPr lang="en-US" dirty="0" smtClean="0"/>
              <a:t>GP # 7-9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50569"/>
            <a:ext cx="3200400" cy="207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14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 – Find Arc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Central angle</a:t>
            </a:r>
          </a:p>
          <a:p>
            <a:pPr lvl="1"/>
            <a:r>
              <a:rPr lang="en-US" dirty="0" smtClean="0"/>
              <a:t>Angle whose vertex is center of circle</a:t>
            </a:r>
          </a:p>
          <a:p>
            <a:pPr lvl="1"/>
            <a:endParaRPr lang="en-US" dirty="0"/>
          </a:p>
          <a:p>
            <a:r>
              <a:rPr lang="en-US" b="1" dirty="0" smtClean="0"/>
              <a:t>Measure of minor arc</a:t>
            </a:r>
          </a:p>
          <a:p>
            <a:pPr lvl="1"/>
            <a:r>
              <a:rPr lang="en-US" dirty="0" smtClean="0"/>
              <a:t>Determined by measure of its central angle</a:t>
            </a:r>
          </a:p>
          <a:p>
            <a:pPr lvl="1"/>
            <a:endParaRPr lang="en-US" dirty="0"/>
          </a:p>
          <a:p>
            <a:r>
              <a:rPr lang="en-US" b="1" dirty="0" smtClean="0"/>
              <a:t>Measure of major arc</a:t>
            </a:r>
          </a:p>
          <a:p>
            <a:pPr lvl="1"/>
            <a:r>
              <a:rPr lang="en-US" dirty="0" smtClean="0"/>
              <a:t>Determined by difference between 360° and measure of related minor arc</a:t>
            </a:r>
          </a:p>
          <a:p>
            <a:pPr lvl="1"/>
            <a:r>
              <a:rPr lang="en-US" dirty="0" smtClean="0"/>
              <a:t>Semicircle arcs are 180°</a:t>
            </a:r>
          </a:p>
          <a:p>
            <a:endParaRPr lang="en-US" dirty="0"/>
          </a:p>
          <a:p>
            <a:r>
              <a:rPr lang="en-US" dirty="0" smtClean="0"/>
              <a:t>Naming arcs:</a:t>
            </a:r>
          </a:p>
          <a:p>
            <a:pPr lvl="1"/>
            <a:r>
              <a:rPr lang="en-US" dirty="0" smtClean="0"/>
              <a:t>Minor arcs are named by their endpoints</a:t>
            </a:r>
          </a:p>
          <a:p>
            <a:pPr lvl="1"/>
            <a:r>
              <a:rPr lang="en-US" dirty="0" smtClean="0"/>
              <a:t>Major arcs and semicircles are named by their endpoints and a point on the arc</a:t>
            </a:r>
          </a:p>
        </p:txBody>
      </p:sp>
    </p:spTree>
    <p:extLst>
      <p:ext uri="{BB962C8B-B14F-4D97-AF65-F5344CB8AC3E}">
        <p14:creationId xmlns:p14="http://schemas.microsoft.com/office/powerpoint/2010/main" val="352729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Adjacent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arcs of same circle are </a:t>
            </a:r>
            <a:r>
              <a:rPr lang="en-US" i="1" dirty="0" smtClean="0"/>
              <a:t>adjacent</a:t>
            </a:r>
            <a:r>
              <a:rPr lang="en-US" dirty="0" smtClean="0"/>
              <a:t> if they have a common endpoint</a:t>
            </a:r>
          </a:p>
          <a:p>
            <a:pPr lvl="1"/>
            <a:r>
              <a:rPr lang="en-US" dirty="0" smtClean="0"/>
              <a:t>You can add measures of adjacent arcs</a:t>
            </a:r>
          </a:p>
          <a:p>
            <a:endParaRPr lang="en-US" dirty="0"/>
          </a:p>
          <a:p>
            <a:r>
              <a:rPr lang="en-US" b="1" dirty="0" smtClean="0"/>
              <a:t>Postulate 23 – Arc Addition Postulate</a:t>
            </a:r>
          </a:p>
          <a:p>
            <a:pPr lvl="1"/>
            <a:r>
              <a:rPr lang="en-US" dirty="0" smtClean="0"/>
              <a:t>The measure of an arc formed by two adjacent arcs is the sum of the measures of the two arcs</a:t>
            </a:r>
          </a:p>
          <a:p>
            <a:endParaRPr lang="en-US" dirty="0"/>
          </a:p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Find the measure of each arc of circle P (on board), where segment RT is a diameter</a:t>
            </a:r>
          </a:p>
          <a:p>
            <a:pPr lvl="2"/>
            <a:r>
              <a:rPr lang="en-US" dirty="0" smtClean="0"/>
              <a:t>A. Arc RS		B.arc RTS	C. arc RST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9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Circles and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Congruent circles</a:t>
            </a:r>
          </a:p>
          <a:p>
            <a:pPr lvl="1"/>
            <a:r>
              <a:rPr lang="en-US" dirty="0" smtClean="0"/>
              <a:t>Two circles are congruent if they have same radius</a:t>
            </a:r>
          </a:p>
          <a:p>
            <a:endParaRPr lang="en-US" dirty="0"/>
          </a:p>
          <a:p>
            <a:r>
              <a:rPr lang="en-US" b="1" dirty="0" smtClean="0"/>
              <a:t>Congruent arcs</a:t>
            </a:r>
          </a:p>
          <a:p>
            <a:pPr lvl="1"/>
            <a:r>
              <a:rPr lang="en-US" dirty="0" smtClean="0"/>
              <a:t>Two arcs are congruent if they have same measure and they are arcs of same circle or of congruent circles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91000"/>
            <a:ext cx="277899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97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 – Apply Properties of Chords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Recall:</a:t>
                </a:r>
              </a:p>
              <a:p>
                <a:pPr lvl="1"/>
                <a:r>
                  <a:rPr lang="en-US" i="1" dirty="0" smtClean="0"/>
                  <a:t>Chord</a:t>
                </a:r>
                <a:r>
                  <a:rPr lang="en-US" dirty="0" smtClean="0"/>
                  <a:t> is segment with endpoints on circle</a:t>
                </a:r>
              </a:p>
              <a:p>
                <a:pPr lvl="1"/>
                <a:r>
                  <a:rPr lang="en-US" dirty="0" smtClean="0"/>
                  <a:t>Any chord divides circle into two arcs</a:t>
                </a:r>
              </a:p>
              <a:p>
                <a:pPr lvl="1"/>
                <a:r>
                  <a:rPr lang="en-US" dirty="0" smtClean="0"/>
                  <a:t>Diameter divides circle into two semicircles</a:t>
                </a:r>
              </a:p>
              <a:p>
                <a:pPr lvl="1"/>
                <a:r>
                  <a:rPr lang="en-US" dirty="0" smtClean="0"/>
                  <a:t>Any other chord divides circle into one major and one minor arc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Theorem 10.3</a:t>
                </a:r>
              </a:p>
              <a:p>
                <a:pPr lvl="1"/>
                <a:r>
                  <a:rPr lang="en-US" dirty="0" smtClean="0"/>
                  <a:t>In the same circle, or in congruent circles, two minor arcs are congruent if and only if their corresponding chords are congruent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Example 1</a:t>
                </a:r>
              </a:p>
              <a:p>
                <a:pPr lvl="1"/>
                <a:r>
                  <a:rPr lang="en-US" dirty="0" smtClean="0"/>
                  <a:t>In diagram (on board),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𝐹𝐺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 smtClean="0"/>
                  <a:t> and arc JK = 80°</a:t>
                </a:r>
              </a:p>
              <a:p>
                <a:pPr lvl="1"/>
                <a:r>
                  <a:rPr lang="en-US" dirty="0" smtClean="0"/>
                  <a:t>Find measure of arc FG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918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</TotalTime>
  <Words>1194</Words>
  <Application>Microsoft Office PowerPoint</Application>
  <PresentationFormat>On-screen Show (4:3)</PresentationFormat>
  <Paragraphs>185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Properties of circles</vt:lpstr>
      <vt:lpstr>10.1 – Use Properties of Tangents</vt:lpstr>
      <vt:lpstr>Theorem</vt:lpstr>
      <vt:lpstr>Examples</vt:lpstr>
      <vt:lpstr>Theorem</vt:lpstr>
      <vt:lpstr>10.2 – Find Arc Measures</vt:lpstr>
      <vt:lpstr>Adjacent Arcs</vt:lpstr>
      <vt:lpstr>Congruent Circles and Arcs</vt:lpstr>
      <vt:lpstr>10.3 – Apply Properties of Chords</vt:lpstr>
      <vt:lpstr>Theorems</vt:lpstr>
      <vt:lpstr>10.4 – Use Inscribed Angles &amp; Polygons</vt:lpstr>
      <vt:lpstr>Theorems</vt:lpstr>
      <vt:lpstr>More Theorems</vt:lpstr>
      <vt:lpstr>10.5 – Apply Other Angle Relationships</vt:lpstr>
      <vt:lpstr>Intersecting Lines and Circles</vt:lpstr>
      <vt:lpstr>Example 2</vt:lpstr>
      <vt:lpstr>10.6 – Segment Lengths in Circles</vt:lpstr>
      <vt:lpstr>Tangents and Secants</vt:lpstr>
      <vt:lpstr>Example 3</vt:lpstr>
    </vt:vector>
  </TitlesOfParts>
  <Company>Bishop Walsh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BW</dc:creator>
  <cp:lastModifiedBy>BW</cp:lastModifiedBy>
  <cp:revision>25</cp:revision>
  <dcterms:created xsi:type="dcterms:W3CDTF">2014-03-28T17:02:32Z</dcterms:created>
  <dcterms:modified xsi:type="dcterms:W3CDTF">2014-03-28T19:19:34Z</dcterms:modified>
</cp:coreProperties>
</file>