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08CC66-6010-4E3C-8B42-67EACC4B9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C3A955-5C5D-4C5D-BA5D-1358D2D27D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 of Solids &amp;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0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11.6 – Volume of Prisms &amp; Cylinders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Volume</a:t>
            </a:r>
          </a:p>
          <a:p>
            <a:pPr lvl="1"/>
            <a:r>
              <a:rPr lang="en-US" dirty="0" smtClean="0"/>
              <a:t>Number of cubic units contained in a solid’s interior</a:t>
            </a:r>
          </a:p>
          <a:p>
            <a:endParaRPr lang="en-US" dirty="0"/>
          </a:p>
          <a:p>
            <a:r>
              <a:rPr lang="en-US" b="1" dirty="0" smtClean="0"/>
              <a:t>Postulates</a:t>
            </a:r>
          </a:p>
          <a:p>
            <a:pPr lvl="1"/>
            <a:r>
              <a:rPr lang="en-US" b="1" dirty="0" smtClean="0"/>
              <a:t>Volume of a cube</a:t>
            </a:r>
          </a:p>
          <a:p>
            <a:pPr lvl="2"/>
            <a:r>
              <a:rPr lang="en-US" dirty="0" smtClean="0"/>
              <a:t>The volume of a cube is the cube of the length of its side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Volume congruence</a:t>
            </a:r>
          </a:p>
          <a:p>
            <a:pPr lvl="2"/>
            <a:r>
              <a:rPr lang="en-US" dirty="0" smtClean="0"/>
              <a:t>If two </a:t>
            </a:r>
            <a:r>
              <a:rPr lang="en-US" dirty="0" err="1" smtClean="0"/>
              <a:t>polyhedra</a:t>
            </a:r>
            <a:r>
              <a:rPr lang="en-US" dirty="0" smtClean="0"/>
              <a:t> are congruent, then they have the same volume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Volume addition</a:t>
            </a:r>
          </a:p>
          <a:p>
            <a:pPr lvl="2"/>
            <a:r>
              <a:rPr lang="en-US" dirty="0" smtClean="0"/>
              <a:t>The volume of a solid is the sum of the volumes of all its non-overlapping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8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Formulas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Theorem 11.6 – Volume of a Prism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𝐵h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B is the area of a base and h is the height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11.7 – Volume of a Cylinder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𝐵h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B is the area of a base, h is the height and r is the radius of a base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 r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78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11.7 – Volume of Pyramids &amp; Cones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Theorem 11.9 – Volume of a Pyramid</a:t>
                </a:r>
              </a:p>
              <a:p>
                <a:pPr lvl="1"/>
                <a:r>
                  <a:rPr lang="en-US" dirty="0" smtClean="0"/>
                  <a:t>Volume V of a pyramid is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B is the area of the base and h is the height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11.10 – Volume of a Cone</a:t>
                </a:r>
              </a:p>
              <a:p>
                <a:pPr lvl="1"/>
                <a:r>
                  <a:rPr lang="en-US" dirty="0" smtClean="0"/>
                  <a:t>Volume V of a cone is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B is the area of the base, h is the height, and r is the radius of the base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2133" r="-2118" b="-2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811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11.8 – Surface Area &amp; Volume of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Sphere</a:t>
            </a:r>
          </a:p>
          <a:p>
            <a:pPr lvl="1"/>
            <a:r>
              <a:rPr lang="en-US" dirty="0" smtClean="0"/>
              <a:t>Set of all points in space equidistant from a given point called </a:t>
            </a:r>
            <a:r>
              <a:rPr lang="en-US" b="1" dirty="0" smtClean="0"/>
              <a:t>center</a:t>
            </a:r>
            <a:r>
              <a:rPr lang="en-US" dirty="0" smtClean="0"/>
              <a:t> of the sphere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Radius </a:t>
            </a:r>
            <a:r>
              <a:rPr lang="en-US" dirty="0" smtClean="0"/>
              <a:t>of a sphere is a segment from center to a point on the sphere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Chord</a:t>
            </a:r>
            <a:r>
              <a:rPr lang="en-US" dirty="0" smtClean="0"/>
              <a:t> of a sphere is a segment whose endpoints are on the sphere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Diameter</a:t>
            </a:r>
            <a:r>
              <a:rPr lang="en-US" dirty="0" smtClean="0"/>
              <a:t> of a sphere is a chord that contains the center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1899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Surface Area &amp; Volume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Theorem 11.11 – Surface Area of a Sphere</a:t>
                </a:r>
              </a:p>
              <a:p>
                <a:pPr lvl="1"/>
                <a:r>
                  <a:rPr lang="en-US" dirty="0" smtClean="0"/>
                  <a:t>Surface area SA of a sphere is 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𝑆𝐴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r is the radius of the sphere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11.12 – Volume of a Sphere</a:t>
                </a:r>
              </a:p>
              <a:p>
                <a:pPr lvl="1"/>
                <a:r>
                  <a:rPr lang="en-US" dirty="0" smtClean="0"/>
                  <a:t>Volume V of a sphere is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r is the radius of the sphere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70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11.1 – Circumference &amp; Arc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Circumference</a:t>
            </a:r>
          </a:p>
          <a:p>
            <a:pPr lvl="1"/>
            <a:r>
              <a:rPr lang="en-US" dirty="0" smtClean="0"/>
              <a:t>Distance around circle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Theorem 11.1 – Circumference of a Circle</a:t>
            </a:r>
          </a:p>
          <a:p>
            <a:pPr lvl="1"/>
            <a:r>
              <a:rPr lang="en-US" dirty="0" smtClean="0"/>
              <a:t>The circumference C of a circle is </a:t>
            </a:r>
            <a:r>
              <a:rPr lang="en-US" b="1" i="1" dirty="0" smtClean="0"/>
              <a:t>C = </a:t>
            </a:r>
            <a:r>
              <a:rPr lang="el-GR" b="1" i="1" dirty="0" smtClean="0">
                <a:latin typeface="Lucida Sans Unicode"/>
                <a:cs typeface="Lucida Sans Unicode"/>
              </a:rPr>
              <a:t>π</a:t>
            </a:r>
            <a:r>
              <a:rPr lang="en-US" b="1" i="1" dirty="0" smtClean="0">
                <a:latin typeface="Lucida Sans Unicode"/>
                <a:cs typeface="Lucida Sans Unicode"/>
              </a:rPr>
              <a:t>d</a:t>
            </a:r>
            <a:r>
              <a:rPr lang="en-US" b="1" dirty="0" smtClean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latin typeface="Lucida Sans Unicode"/>
                <a:cs typeface="Lucida Sans Unicode"/>
              </a:rPr>
              <a:t>or </a:t>
            </a:r>
            <a:r>
              <a:rPr lang="en-US" b="1" i="1" dirty="0" smtClean="0">
                <a:latin typeface="Lucida Sans Unicode"/>
                <a:cs typeface="Lucida Sans Unicode"/>
              </a:rPr>
              <a:t>C=2</a:t>
            </a:r>
            <a:r>
              <a:rPr lang="el-GR" b="1" i="1" dirty="0" smtClean="0">
                <a:latin typeface="Lucida Sans Unicode"/>
                <a:cs typeface="Lucida Sans Unicode"/>
              </a:rPr>
              <a:t>π</a:t>
            </a:r>
            <a:r>
              <a:rPr lang="en-US" b="1" i="1" dirty="0" smtClean="0">
                <a:latin typeface="Lucida Sans Unicode"/>
                <a:cs typeface="Lucida Sans Unicode"/>
              </a:rPr>
              <a:t>r</a:t>
            </a:r>
            <a:r>
              <a:rPr lang="en-US" dirty="0" smtClean="0">
                <a:latin typeface="Lucida Sans Unicode"/>
                <a:cs typeface="Lucida Sans Unicode"/>
              </a:rPr>
              <a:t>, where d is the diameter of the circle and r is the radius of the circle</a:t>
            </a:r>
          </a:p>
          <a:p>
            <a:pPr marL="0" indent="0">
              <a:buNone/>
            </a:pPr>
            <a:endParaRPr lang="en-US" dirty="0">
              <a:latin typeface="Lucida Sans Unicode"/>
              <a:cs typeface="Lucida Sans Unicode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2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Arc length</a:t>
                </a:r>
              </a:p>
              <a:p>
                <a:pPr lvl="1"/>
                <a:r>
                  <a:rPr lang="en-US" dirty="0" smtClean="0"/>
                  <a:t>Portion of circumference of a circle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Arc Length Corollary</a:t>
                </a:r>
              </a:p>
              <a:p>
                <a:pPr lvl="1"/>
                <a:r>
                  <a:rPr lang="en-US" dirty="0" smtClean="0"/>
                  <a:t>In a circle, the ratio of the length of a given arc to the circumference is equal to the ratio of the measure of the arc to 360°</a:t>
                </a:r>
              </a:p>
              <a:p>
                <a:pPr lvl="1"/>
                <a:endParaRPr lang="en-US" dirty="0"/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𝐴𝑟𝑐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𝑙𝑒𝑛𝑔𝑡h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𝑑𝑒𝑔𝑟𝑒𝑒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𝑚𝑒𝑎𝑠𝑢𝑟𝑒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𝑎𝑟𝑐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12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11.2 – Areas of Circles &amp; Sectors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b="1" dirty="0" smtClean="0"/>
                  <a:t>Theorem 11.2 – Area of a Circle</a:t>
                </a:r>
              </a:p>
              <a:p>
                <a:pPr lvl="1"/>
                <a:r>
                  <a:rPr lang="en-US" dirty="0" smtClean="0"/>
                  <a:t>Area of a circle is pi times the square of the radius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b="1" dirty="0" smtClean="0"/>
                  <a:t>Sector of a circle</a:t>
                </a:r>
              </a:p>
              <a:p>
                <a:pPr lvl="1"/>
                <a:r>
                  <a:rPr lang="en-US" dirty="0" smtClean="0"/>
                  <a:t>Region bounded by two radii of circle and their intercepted arc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11.3 – Area of a Sector</a:t>
                </a:r>
              </a:p>
              <a:p>
                <a:pPr lvl="1"/>
                <a:r>
                  <a:rPr lang="en-US" dirty="0" smtClean="0"/>
                  <a:t>Ratio of the area of a sector of a circle to the area of the whole circle is equal to the ratio of the measure of the intercepted arc to 360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𝐴𝑟𝑒𝑎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𝑠𝑒𝑐𝑡𝑜𝑟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𝑑𝑒𝑔𝑟𝑒𝑒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𝑚𝑒𝑎𝑠𝑢𝑟𝑒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𝑎𝑟𝑐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92" t="-1467" r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04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11.3 – Areas of Regular Polygons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/>
                  <a:t>Center of polygon &amp; radius of polygon</a:t>
                </a:r>
              </a:p>
              <a:p>
                <a:pPr lvl="1"/>
                <a:r>
                  <a:rPr lang="en-US" dirty="0" smtClean="0"/>
                  <a:t>Center and radius of polygon’s circumscribed circle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Apothem of polygon</a:t>
                </a:r>
              </a:p>
              <a:p>
                <a:pPr lvl="1"/>
                <a:r>
                  <a:rPr lang="en-US" dirty="0" smtClean="0"/>
                  <a:t>Distance from center to any side of polygon</a:t>
                </a:r>
              </a:p>
              <a:p>
                <a:pPr lvl="1"/>
                <a:r>
                  <a:rPr lang="en-US" dirty="0" smtClean="0"/>
                  <a:t>Height to base of isosceles triangle that has two radii as legs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11.4 – Area of Regular Polygon</a:t>
                </a:r>
              </a:p>
              <a:p>
                <a:pPr lvl="1"/>
                <a:r>
                  <a:rPr lang="en-US" dirty="0" smtClean="0"/>
                  <a:t>Area of regular n-</a:t>
                </a:r>
                <a:r>
                  <a:rPr lang="en-US" dirty="0" err="1" smtClean="0"/>
                  <a:t>gon</a:t>
                </a:r>
                <a:r>
                  <a:rPr lang="en-US" dirty="0" smtClean="0"/>
                  <a:t> with side length </a:t>
                </a:r>
                <a:r>
                  <a:rPr lang="en-US" i="1" dirty="0" smtClean="0"/>
                  <a:t>s</a:t>
                </a:r>
                <a:r>
                  <a:rPr lang="en-US" dirty="0" smtClean="0"/>
                  <a:t> is one half product of apothem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and perimeter </a:t>
                </a:r>
                <a:r>
                  <a:rPr lang="en-US" i="1" dirty="0" smtClean="0"/>
                  <a:t>P</a:t>
                </a:r>
                <a:endParaRPr lang="en-US" dirty="0" smtClean="0"/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𝑎𝑃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49" t="-2533" r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96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11.4 – Use Geometric Probability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Geometric probability</a:t>
                </a:r>
              </a:p>
              <a:p>
                <a:pPr lvl="1"/>
                <a:r>
                  <a:rPr lang="en-US" dirty="0" smtClean="0"/>
                  <a:t>Ratio that involves geometric measures such as length or area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Probability &amp; Area</a:t>
                </a:r>
              </a:p>
              <a:p>
                <a:pPr lvl="1"/>
                <a:r>
                  <a:rPr lang="en-US" dirty="0" smtClean="0"/>
                  <a:t>Let J be a region that contains region M. If a point K in J is chosen at random, then the probability that it is in region M is the ratio of the area of M to the area of J.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𝑟𝑒𝑔𝑖𝑜𝑛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𝐴𝑟𝑒𝑎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𝐴𝑟𝑒𝑎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 r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55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11.5 – Explore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Polyhedron</a:t>
            </a:r>
          </a:p>
          <a:p>
            <a:pPr lvl="1"/>
            <a:r>
              <a:rPr lang="en-US" dirty="0" smtClean="0"/>
              <a:t>Solid that is bounded by polygons called </a:t>
            </a:r>
            <a:r>
              <a:rPr lang="en-US" b="1" dirty="0" smtClean="0"/>
              <a:t>faces </a:t>
            </a:r>
            <a:r>
              <a:rPr lang="en-US" dirty="0" smtClean="0"/>
              <a:t>that enclose a single region of space</a:t>
            </a:r>
          </a:p>
          <a:p>
            <a:endParaRPr lang="en-US" dirty="0"/>
          </a:p>
          <a:p>
            <a:r>
              <a:rPr lang="en-US" b="1" dirty="0" smtClean="0"/>
              <a:t>Edge</a:t>
            </a:r>
          </a:p>
          <a:p>
            <a:pPr lvl="1"/>
            <a:r>
              <a:rPr lang="en-US" dirty="0" smtClean="0"/>
              <a:t>Line segment formed by intersection of two faces</a:t>
            </a:r>
          </a:p>
          <a:p>
            <a:endParaRPr lang="en-US" dirty="0"/>
          </a:p>
          <a:p>
            <a:r>
              <a:rPr lang="en-US" b="1" dirty="0" smtClean="0"/>
              <a:t>Vertex</a:t>
            </a:r>
          </a:p>
          <a:p>
            <a:pPr lvl="1"/>
            <a:r>
              <a:rPr lang="en-US" dirty="0" smtClean="0"/>
              <a:t>Point where three or more edges meet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6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Polyhedra</a:t>
            </a:r>
            <a:endParaRPr lang="en-US" b="1" dirty="0" smtClean="0"/>
          </a:p>
          <a:p>
            <a:pPr lvl="1"/>
            <a:r>
              <a:rPr lang="en-US" dirty="0" smtClean="0"/>
              <a:t>Prism</a:t>
            </a:r>
          </a:p>
          <a:p>
            <a:pPr lvl="1"/>
            <a:r>
              <a:rPr lang="en-US" dirty="0" smtClean="0"/>
              <a:t>Pyramid</a:t>
            </a:r>
          </a:p>
          <a:p>
            <a:endParaRPr lang="en-US" dirty="0"/>
          </a:p>
          <a:p>
            <a:r>
              <a:rPr lang="en-US" b="1" dirty="0" smtClean="0"/>
              <a:t>Non-</a:t>
            </a:r>
            <a:r>
              <a:rPr lang="en-US" b="1" dirty="0" err="1" smtClean="0"/>
              <a:t>Polyhedra</a:t>
            </a:r>
            <a:endParaRPr lang="en-US" b="1" dirty="0" smtClean="0"/>
          </a:p>
          <a:p>
            <a:pPr lvl="1"/>
            <a:r>
              <a:rPr lang="en-US" dirty="0" smtClean="0"/>
              <a:t>Cylinder</a:t>
            </a:r>
          </a:p>
          <a:p>
            <a:pPr lvl="1"/>
            <a:r>
              <a:rPr lang="en-US" dirty="0" smtClean="0"/>
              <a:t>Cone</a:t>
            </a:r>
          </a:p>
          <a:p>
            <a:pPr lvl="1"/>
            <a:r>
              <a:rPr lang="en-US" dirty="0" smtClean="0"/>
              <a:t>Sphere</a:t>
            </a:r>
          </a:p>
          <a:p>
            <a:endParaRPr lang="en-US" dirty="0"/>
          </a:p>
          <a:p>
            <a:r>
              <a:rPr lang="en-US" dirty="0" smtClean="0"/>
              <a:t>To name a prism or pyramid, use shape of the base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8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</a:t>
            </a:r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polyhedron is regular if all of its faces are congruent regular polygons</a:t>
            </a:r>
          </a:p>
          <a:p>
            <a:endParaRPr lang="en-US" dirty="0"/>
          </a:p>
          <a:p>
            <a:r>
              <a:rPr lang="en-US" b="1" dirty="0" smtClean="0"/>
              <a:t>Platonic solids</a:t>
            </a:r>
          </a:p>
          <a:p>
            <a:pPr lvl="1"/>
            <a:r>
              <a:rPr lang="en-US" dirty="0" smtClean="0"/>
              <a:t>5 regular </a:t>
            </a:r>
            <a:r>
              <a:rPr lang="en-US" dirty="0" err="1" smtClean="0"/>
              <a:t>polyhedra</a:t>
            </a:r>
            <a:r>
              <a:rPr lang="en-US" dirty="0" smtClean="0"/>
              <a:t> exist, named after Greek philosopher Plato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Regular tetrahedron (4 faces)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Cube (6 faces)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Regular Octahedron (8 faces)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Regular dodecahedron (12 faces)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Regular icosahedron (20 faces)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34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970</TotalTime>
  <Words>862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Measurement of Solids &amp; Figures</vt:lpstr>
      <vt:lpstr>11.1 – Circumference &amp; Arc Length</vt:lpstr>
      <vt:lpstr>Arc Length</vt:lpstr>
      <vt:lpstr>11.2 – Areas of Circles &amp; Sectors</vt:lpstr>
      <vt:lpstr>11.3 – Areas of Regular Polygons</vt:lpstr>
      <vt:lpstr>11.4 – Use Geometric Probability</vt:lpstr>
      <vt:lpstr>11.5 – Explore Solids</vt:lpstr>
      <vt:lpstr>Types of Solids</vt:lpstr>
      <vt:lpstr>Regular Polyhedra</vt:lpstr>
      <vt:lpstr>11.6 – Volume of Prisms &amp; Cylinders</vt:lpstr>
      <vt:lpstr>Volume Formulas</vt:lpstr>
      <vt:lpstr>11.7 – Volume of Pyramids &amp; Cones</vt:lpstr>
      <vt:lpstr>11.8 – Surface Area &amp; Volume of Spheres</vt:lpstr>
      <vt:lpstr>Surface Area &amp; Volume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</dc:creator>
  <cp:lastModifiedBy>Shane</cp:lastModifiedBy>
  <cp:revision>17</cp:revision>
  <dcterms:created xsi:type="dcterms:W3CDTF">2014-04-16T00:03:05Z</dcterms:created>
  <dcterms:modified xsi:type="dcterms:W3CDTF">2014-04-16T16:14:04Z</dcterms:modified>
</cp:coreProperties>
</file>