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9/24/2014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9/24/2014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9/24/2014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Reasoning &amp; Proof</a:t>
            </a:r>
            <a:endParaRPr lang="en-US" dirty="0"/>
          </a:p>
        </p:txBody>
      </p:sp>
      <p:sp>
        <p:nvSpPr>
          <p:cNvPr id="3" name="Subtitle 2"/>
          <p:cNvSpPr>
            <a:spLocks noGrp="1"/>
          </p:cNvSpPr>
          <p:nvPr>
            <p:ph type="subTitle" idx="1"/>
          </p:nvPr>
        </p:nvSpPr>
        <p:spPr/>
        <p:txBody>
          <a:bodyPr/>
          <a:lstStyle/>
          <a:p>
            <a:r>
              <a:rPr lang="en-US" dirty="0" smtClean="0"/>
              <a:t>Chapter 2</a:t>
            </a:r>
            <a:endParaRPr lang="en-US" dirty="0"/>
          </a:p>
        </p:txBody>
      </p:sp>
    </p:spTree>
    <p:extLst>
      <p:ext uri="{BB962C8B-B14F-4D97-AF65-F5344CB8AC3E}">
        <p14:creationId xmlns:p14="http://schemas.microsoft.com/office/powerpoint/2010/main" val="3257160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Statements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t>Equivalent statements</a:t>
            </a:r>
          </a:p>
          <a:p>
            <a:pPr lvl="1">
              <a:buFont typeface="Arial" panose="020B0604020202020204" pitchFamily="34" charset="0"/>
              <a:buChar char="•"/>
            </a:pPr>
            <a:r>
              <a:rPr lang="en-US" dirty="0" smtClean="0"/>
              <a:t>Two statements that are both true or both false</a:t>
            </a:r>
          </a:p>
          <a:p>
            <a:pPr>
              <a:buFont typeface="Arial" panose="020B0604020202020204" pitchFamily="34" charset="0"/>
              <a:buChar char="•"/>
            </a:pPr>
            <a:endParaRPr lang="en-US" dirty="0"/>
          </a:p>
          <a:p>
            <a:pPr>
              <a:buFont typeface="Arial" panose="020B0604020202020204" pitchFamily="34" charset="0"/>
              <a:buChar char="•"/>
            </a:pPr>
            <a:r>
              <a:rPr lang="en-US" dirty="0" smtClean="0"/>
              <a:t>A </a:t>
            </a:r>
            <a:r>
              <a:rPr lang="en-US" u="sng" dirty="0" smtClean="0"/>
              <a:t>definition</a:t>
            </a:r>
            <a:r>
              <a:rPr lang="en-US" dirty="0" smtClean="0"/>
              <a:t> can be written as a conditional statement in both if-then form and its converse</a:t>
            </a:r>
          </a:p>
          <a:p>
            <a:pPr lvl="1">
              <a:buFont typeface="Arial" panose="020B0604020202020204" pitchFamily="34" charset="0"/>
              <a:buChar char="•"/>
            </a:pPr>
            <a:r>
              <a:rPr lang="en-US" dirty="0" smtClean="0"/>
              <a:t>Both the if-then form and its converse will be TRUE statements for definitions</a:t>
            </a:r>
          </a:p>
          <a:p>
            <a:pPr>
              <a:buFont typeface="Arial" panose="020B0604020202020204" pitchFamily="34" charset="0"/>
              <a:buChar char="•"/>
            </a:pPr>
            <a:endParaRPr lang="en-US" dirty="0"/>
          </a:p>
          <a:p>
            <a:pPr>
              <a:buFont typeface="Arial" panose="020B0604020202020204" pitchFamily="34" charset="0"/>
              <a:buChar char="•"/>
            </a:pPr>
            <a:r>
              <a:rPr lang="en-US" b="1" dirty="0" err="1" smtClean="0"/>
              <a:t>Biconditional</a:t>
            </a:r>
            <a:r>
              <a:rPr lang="en-US" b="1" dirty="0" smtClean="0"/>
              <a:t> statements</a:t>
            </a:r>
          </a:p>
          <a:p>
            <a:pPr lvl="1">
              <a:buFont typeface="Arial" panose="020B0604020202020204" pitchFamily="34" charset="0"/>
              <a:buChar char="•"/>
            </a:pPr>
            <a:r>
              <a:rPr lang="en-US" dirty="0" smtClean="0"/>
              <a:t>When both conditional statement and its converse are true, they can be written as a single statement</a:t>
            </a:r>
          </a:p>
          <a:p>
            <a:pPr lvl="1">
              <a:buFont typeface="Arial" panose="020B0604020202020204" pitchFamily="34" charset="0"/>
              <a:buChar char="•"/>
            </a:pPr>
            <a:r>
              <a:rPr lang="en-US" dirty="0" smtClean="0"/>
              <a:t>Any valid definition can be written as </a:t>
            </a:r>
            <a:r>
              <a:rPr lang="en-US" dirty="0" err="1" smtClean="0"/>
              <a:t>biconditional</a:t>
            </a:r>
            <a:r>
              <a:rPr lang="en-US" dirty="0" smtClean="0"/>
              <a:t> statement</a:t>
            </a:r>
          </a:p>
          <a:p>
            <a:pPr lvl="1">
              <a:buFont typeface="Arial" panose="020B0604020202020204" pitchFamily="34" charset="0"/>
              <a:buChar char="•"/>
            </a:pPr>
            <a:r>
              <a:rPr lang="en-US" dirty="0" smtClean="0"/>
              <a:t>Uses the terms “if and only if”</a:t>
            </a:r>
          </a:p>
        </p:txBody>
      </p:sp>
    </p:spTree>
    <p:extLst>
      <p:ext uri="{BB962C8B-B14F-4D97-AF65-F5344CB8AC3E}">
        <p14:creationId xmlns:p14="http://schemas.microsoft.com/office/powerpoint/2010/main" val="272181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Write the definition of perpendicular lines as a </a:t>
            </a:r>
            <a:r>
              <a:rPr lang="en-US" dirty="0" err="1" smtClean="0"/>
              <a:t>biconditional</a:t>
            </a:r>
            <a:r>
              <a:rPr lang="en-US" dirty="0" smtClean="0"/>
              <a:t> statement</a:t>
            </a:r>
          </a:p>
          <a:p>
            <a:pPr>
              <a:buFont typeface="Arial" panose="020B0604020202020204" pitchFamily="34" charset="0"/>
              <a:buChar char="•"/>
            </a:pPr>
            <a:endParaRPr lang="en-US" dirty="0"/>
          </a:p>
          <a:p>
            <a:pPr>
              <a:buFont typeface="Arial" panose="020B0604020202020204" pitchFamily="34" charset="0"/>
              <a:buChar char="•"/>
            </a:pPr>
            <a:r>
              <a:rPr lang="en-US" b="1" dirty="0" smtClean="0"/>
              <a:t>Definition/Conditional statement</a:t>
            </a:r>
          </a:p>
          <a:p>
            <a:pPr lvl="1">
              <a:buFont typeface="Arial" panose="020B0604020202020204" pitchFamily="34" charset="0"/>
              <a:buChar char="•"/>
            </a:pPr>
            <a:r>
              <a:rPr lang="en-US" dirty="0" smtClean="0"/>
              <a:t>If two lines intersect to form a right angle, then they are perpendicular</a:t>
            </a:r>
            <a:endParaRPr lang="en-US" b="1" dirty="0" smtClean="0"/>
          </a:p>
          <a:p>
            <a:pPr>
              <a:buFont typeface="Arial" panose="020B0604020202020204" pitchFamily="34" charset="0"/>
              <a:buChar char="•"/>
            </a:pPr>
            <a:endParaRPr lang="en-US" b="1" dirty="0"/>
          </a:p>
          <a:p>
            <a:pPr>
              <a:buFont typeface="Arial" panose="020B0604020202020204" pitchFamily="34" charset="0"/>
              <a:buChar char="•"/>
            </a:pPr>
            <a:r>
              <a:rPr lang="en-US" b="1" dirty="0" smtClean="0"/>
              <a:t>Converse statement</a:t>
            </a:r>
          </a:p>
          <a:p>
            <a:pPr lvl="1">
              <a:buFont typeface="Arial" panose="020B0604020202020204" pitchFamily="34" charset="0"/>
              <a:buChar char="•"/>
            </a:pPr>
            <a:r>
              <a:rPr lang="en-US" dirty="0" smtClean="0"/>
              <a:t>If two lines are perpendicular, then they intersect to form a right angle</a:t>
            </a:r>
          </a:p>
          <a:p>
            <a:pPr>
              <a:buFont typeface="Arial" panose="020B0604020202020204" pitchFamily="34" charset="0"/>
              <a:buChar char="•"/>
            </a:pPr>
            <a:endParaRPr lang="en-US" dirty="0"/>
          </a:p>
          <a:p>
            <a:pPr>
              <a:buFont typeface="Arial" panose="020B0604020202020204" pitchFamily="34" charset="0"/>
              <a:buChar char="•"/>
            </a:pPr>
            <a:r>
              <a:rPr lang="en-US" b="1" dirty="0" err="1" smtClean="0"/>
              <a:t>Biconditional</a:t>
            </a:r>
            <a:r>
              <a:rPr lang="en-US" b="1" dirty="0" smtClean="0"/>
              <a:t> statement</a:t>
            </a:r>
          </a:p>
          <a:p>
            <a:pPr lvl="1">
              <a:buFont typeface="Arial" panose="020B0604020202020204" pitchFamily="34" charset="0"/>
              <a:buChar char="•"/>
            </a:pPr>
            <a:r>
              <a:rPr lang="en-US" dirty="0" smtClean="0"/>
              <a:t>Two lines are perpendicular </a:t>
            </a:r>
            <a:r>
              <a:rPr lang="en-US" u="sng" dirty="0" smtClean="0"/>
              <a:t>if and only if</a:t>
            </a:r>
            <a:r>
              <a:rPr lang="en-US" dirty="0" smtClean="0"/>
              <a:t> they intersect to form a right angle</a:t>
            </a:r>
            <a:endParaRPr lang="en-US" dirty="0"/>
          </a:p>
        </p:txBody>
      </p:sp>
    </p:spTree>
    <p:extLst>
      <p:ext uri="{BB962C8B-B14F-4D97-AF65-F5344CB8AC3E}">
        <p14:creationId xmlns:p14="http://schemas.microsoft.com/office/powerpoint/2010/main" val="166156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 Apply Deductive Reasoning</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dirty="0" smtClean="0"/>
              <a:t>Deductive reasoning</a:t>
            </a:r>
          </a:p>
          <a:p>
            <a:pPr lvl="1">
              <a:buFont typeface="Arial" panose="020B0604020202020204" pitchFamily="34" charset="0"/>
              <a:buChar char="•"/>
            </a:pPr>
            <a:r>
              <a:rPr lang="en-US" dirty="0" smtClean="0"/>
              <a:t>Using facts, definitions, accepted properties, and laws of logic to form a logical argument</a:t>
            </a:r>
          </a:p>
          <a:p>
            <a:pPr>
              <a:buFont typeface="Arial" panose="020B0604020202020204" pitchFamily="34" charset="0"/>
              <a:buChar char="•"/>
            </a:pPr>
            <a:endParaRPr lang="en-US" dirty="0"/>
          </a:p>
          <a:p>
            <a:pPr marL="0" indent="0" algn="ctr">
              <a:buNone/>
            </a:pPr>
            <a:r>
              <a:rPr lang="en-US" b="1" u="sng" dirty="0" smtClean="0"/>
              <a:t>LAWS OF LOGIC</a:t>
            </a:r>
          </a:p>
          <a:p>
            <a:pPr>
              <a:buFont typeface="Arial" panose="020B0604020202020204" pitchFamily="34" charset="0"/>
              <a:buChar char="•"/>
            </a:pPr>
            <a:r>
              <a:rPr lang="en-US" b="1" dirty="0" smtClean="0"/>
              <a:t>Law of Detachment</a:t>
            </a:r>
          </a:p>
          <a:p>
            <a:pPr lvl="1">
              <a:buFont typeface="Arial" panose="020B0604020202020204" pitchFamily="34" charset="0"/>
              <a:buChar char="•"/>
            </a:pPr>
            <a:r>
              <a:rPr lang="en-US" dirty="0" smtClean="0"/>
              <a:t>If they hypothesis of a true conditional statement is true, then the conclusion is also true</a:t>
            </a:r>
          </a:p>
          <a:p>
            <a:pPr>
              <a:buFont typeface="Arial" panose="020B0604020202020204" pitchFamily="34" charset="0"/>
              <a:buChar char="•"/>
            </a:pPr>
            <a:endParaRPr lang="en-US" dirty="0"/>
          </a:p>
          <a:p>
            <a:pPr>
              <a:buFont typeface="Arial" panose="020B0604020202020204" pitchFamily="34" charset="0"/>
              <a:buChar char="•"/>
            </a:pPr>
            <a:r>
              <a:rPr lang="en-US" b="1" dirty="0" smtClean="0"/>
              <a:t>Law of Syllogism</a:t>
            </a:r>
          </a:p>
          <a:p>
            <a:pPr lvl="1">
              <a:buFont typeface="Arial" panose="020B0604020202020204" pitchFamily="34" charset="0"/>
              <a:buChar char="•"/>
            </a:pPr>
            <a:r>
              <a:rPr lang="en-US" dirty="0" smtClean="0"/>
              <a:t>If p, then q</a:t>
            </a:r>
          </a:p>
          <a:p>
            <a:pPr lvl="1">
              <a:buFont typeface="Arial" panose="020B0604020202020204" pitchFamily="34" charset="0"/>
              <a:buChar char="•"/>
            </a:pPr>
            <a:r>
              <a:rPr lang="en-US" dirty="0" smtClean="0"/>
              <a:t>If q, then r</a:t>
            </a:r>
          </a:p>
          <a:p>
            <a:pPr lvl="1">
              <a:buFont typeface="Arial" panose="020B0604020202020204" pitchFamily="34" charset="0"/>
              <a:buChar char="•"/>
            </a:pPr>
            <a:r>
              <a:rPr lang="en-US" dirty="0" smtClean="0"/>
              <a:t>If p, then r</a:t>
            </a:r>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384671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Law of Detachment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Example 1</a:t>
            </a:r>
          </a:p>
          <a:p>
            <a:pPr lvl="1">
              <a:buFont typeface="Arial" panose="020B0604020202020204" pitchFamily="34" charset="0"/>
              <a:buChar char="•"/>
            </a:pPr>
            <a:r>
              <a:rPr lang="en-US" dirty="0" smtClean="0"/>
              <a:t>Use law of detachment to make a valid conclusion in the true situation</a:t>
            </a:r>
          </a:p>
          <a:p>
            <a:pPr>
              <a:buFont typeface="Arial" panose="020B0604020202020204" pitchFamily="34" charset="0"/>
              <a:buChar char="•"/>
            </a:pPr>
            <a:endParaRPr lang="en-US" dirty="0"/>
          </a:p>
          <a:p>
            <a:pPr marL="457200" indent="-457200">
              <a:buFont typeface="+mj-lt"/>
              <a:buAutoNum type="alphaLcPeriod"/>
            </a:pPr>
            <a:r>
              <a:rPr lang="en-US" dirty="0" smtClean="0"/>
              <a:t>If two segments have the same length, then they are congruent. You know that BC = XY.</a:t>
            </a:r>
          </a:p>
          <a:p>
            <a:pPr marL="457200" indent="-457200">
              <a:buFont typeface="+mj-lt"/>
              <a:buAutoNum type="alphaLcPeriod"/>
            </a:pPr>
            <a:endParaRPr lang="en-US" dirty="0"/>
          </a:p>
          <a:p>
            <a:pPr marL="457200" indent="-457200">
              <a:buFont typeface="+mj-lt"/>
              <a:buAutoNum type="alphaLcPeriod"/>
            </a:pPr>
            <a:r>
              <a:rPr lang="en-US" dirty="0" smtClean="0"/>
              <a:t>Mary goes to the movies every Friday and Saturday night. Today is Friday.</a:t>
            </a:r>
            <a:endParaRPr lang="en-US" dirty="0"/>
          </a:p>
        </p:txBody>
      </p:sp>
    </p:spTree>
    <p:extLst>
      <p:ext uri="{BB962C8B-B14F-4D97-AF65-F5344CB8AC3E}">
        <p14:creationId xmlns:p14="http://schemas.microsoft.com/office/powerpoint/2010/main" val="96727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Law of Syllogism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a:buFont typeface="Arial" panose="020B0604020202020204" pitchFamily="34" charset="0"/>
                  <a:buChar char="•"/>
                </a:pPr>
                <a:r>
                  <a:rPr lang="en-US" sz="3200" dirty="0" smtClean="0"/>
                  <a:t>Example 2</a:t>
                </a:r>
              </a:p>
              <a:p>
                <a:pPr lvl="1">
                  <a:buFont typeface="Arial" panose="020B0604020202020204" pitchFamily="34" charset="0"/>
                  <a:buChar char="•"/>
                </a:pPr>
                <a:r>
                  <a:rPr lang="en-US" sz="2600" dirty="0" smtClean="0"/>
                  <a:t>If possible, use Law of Syllogism to write a new conditional statement that follows from the pair of true statements.</a:t>
                </a:r>
              </a:p>
              <a:p>
                <a:pPr marL="749808" lvl="1" indent="-457200">
                  <a:buFont typeface="+mj-lt"/>
                  <a:buAutoNum type="alphaLcPeriod"/>
                </a:pPr>
                <a:r>
                  <a:rPr lang="en-US" sz="2600" dirty="0" smtClean="0"/>
                  <a:t>If Rick takes chemistry this year, then Jesse will be Rick’s lab partner.</a:t>
                </a:r>
              </a:p>
              <a:p>
                <a:pPr marL="292608" lvl="1" indent="0">
                  <a:buNone/>
                </a:pPr>
                <a:r>
                  <a:rPr lang="en-US" sz="2600" dirty="0" smtClean="0"/>
                  <a:t>         If Jesse is Rick’s lab partner, then Rick will get an A in chemistry</a:t>
                </a:r>
              </a:p>
              <a:p>
                <a:pPr marL="292608" lvl="1" indent="0">
                  <a:buNone/>
                </a:pPr>
                <a:endParaRPr lang="en-US" sz="2600" dirty="0" smtClean="0"/>
              </a:p>
              <a:p>
                <a:pPr marL="292608" lvl="1" indent="0">
                  <a:buNone/>
                </a:pPr>
                <a:endParaRPr lang="en-US" sz="2600" dirty="0"/>
              </a:p>
              <a:p>
                <a:pPr marL="635508" lvl="1" indent="-342900">
                  <a:buAutoNum type="alphaLcPeriod" startAt="2"/>
                </a:pPr>
                <a:r>
                  <a:rPr lang="en-US" sz="2600" dirty="0" smtClean="0"/>
                  <a:t>  If </a:t>
                </a:r>
                <a14:m>
                  <m:oMath xmlns:m="http://schemas.openxmlformats.org/officeDocument/2006/math">
                    <m:sSup>
                      <m:sSupPr>
                        <m:ctrlPr>
                          <a:rPr lang="en-US" sz="2600" i="1" smtClean="0">
                            <a:latin typeface="Cambria Math" panose="02040503050406030204" pitchFamily="18" charset="0"/>
                          </a:rPr>
                        </m:ctrlPr>
                      </m:sSupPr>
                      <m:e>
                        <m:r>
                          <a:rPr lang="en-US" sz="2600" b="0" i="1" smtClean="0">
                            <a:latin typeface="Cambria Math"/>
                          </a:rPr>
                          <m:t>𝑥</m:t>
                        </m:r>
                      </m:e>
                      <m:sup>
                        <m:r>
                          <a:rPr lang="en-US" sz="2600" b="0" i="1" smtClean="0">
                            <a:latin typeface="Cambria Math"/>
                          </a:rPr>
                          <m:t>2</m:t>
                        </m:r>
                      </m:sup>
                    </m:sSup>
                    <m:r>
                      <a:rPr lang="en-US" sz="2600" i="1" smtClean="0">
                        <a:latin typeface="Cambria Math"/>
                        <a:ea typeface="Cambria Math"/>
                      </a:rPr>
                      <m:t>&gt;</m:t>
                    </m:r>
                    <m:r>
                      <a:rPr lang="en-US" sz="2600" b="0" i="1" smtClean="0">
                        <a:latin typeface="Cambria Math"/>
                        <a:ea typeface="Cambria Math"/>
                      </a:rPr>
                      <m:t>25</m:t>
                    </m:r>
                  </m:oMath>
                </a14:m>
                <a:r>
                  <a:rPr lang="en-US" sz="2600" dirty="0" smtClean="0"/>
                  <a:t>, then </a:t>
                </a:r>
                <a14:m>
                  <m:oMath xmlns:m="http://schemas.openxmlformats.org/officeDocument/2006/math">
                    <m:sSup>
                      <m:sSupPr>
                        <m:ctrlPr>
                          <a:rPr lang="en-US" sz="2600" i="1" smtClean="0">
                            <a:latin typeface="Cambria Math" panose="02040503050406030204" pitchFamily="18" charset="0"/>
                          </a:rPr>
                        </m:ctrlPr>
                      </m:sSupPr>
                      <m:e>
                        <m:r>
                          <a:rPr lang="en-US" sz="2600" b="0" i="1" smtClean="0">
                            <a:latin typeface="Cambria Math"/>
                          </a:rPr>
                          <m:t>𝑥</m:t>
                        </m:r>
                      </m:e>
                      <m:sup>
                        <m:r>
                          <a:rPr lang="en-US" sz="2600" b="0" i="1" smtClean="0">
                            <a:latin typeface="Cambria Math"/>
                          </a:rPr>
                          <m:t>2</m:t>
                        </m:r>
                      </m:sup>
                    </m:sSup>
                    <m:r>
                      <a:rPr lang="en-US" sz="2600" i="1" smtClean="0">
                        <a:latin typeface="Cambria Math"/>
                        <a:ea typeface="Cambria Math"/>
                      </a:rPr>
                      <m:t>&gt;</m:t>
                    </m:r>
                    <m:r>
                      <a:rPr lang="en-US" sz="2600" b="0" i="1" smtClean="0">
                        <a:latin typeface="Cambria Math"/>
                        <a:ea typeface="Cambria Math"/>
                      </a:rPr>
                      <m:t>20</m:t>
                    </m:r>
                  </m:oMath>
                </a14:m>
                <a:r>
                  <a:rPr lang="en-US" sz="2600" dirty="0" smtClean="0"/>
                  <a:t>.</a:t>
                </a:r>
              </a:p>
              <a:p>
                <a:pPr marL="292608" lvl="1" indent="0">
                  <a:buNone/>
                </a:pPr>
                <a:r>
                  <a:rPr lang="en-US" sz="2600" dirty="0" smtClean="0"/>
                  <a:t>         If </a:t>
                </a:r>
                <a14:m>
                  <m:oMath xmlns:m="http://schemas.openxmlformats.org/officeDocument/2006/math">
                    <m:sSup>
                      <m:sSupPr>
                        <m:ctrlPr>
                          <a:rPr lang="en-US" sz="2600" i="1">
                            <a:latin typeface="Cambria Math" panose="02040503050406030204" pitchFamily="18" charset="0"/>
                          </a:rPr>
                        </m:ctrlPr>
                      </m:sSupPr>
                      <m:e>
                        <m:r>
                          <a:rPr lang="en-US" sz="2600" i="1">
                            <a:latin typeface="Cambria Math"/>
                          </a:rPr>
                          <m:t>𝑥</m:t>
                        </m:r>
                      </m:e>
                      <m:sup>
                        <m:r>
                          <a:rPr lang="en-US" sz="2600" i="1">
                            <a:latin typeface="Cambria Math"/>
                          </a:rPr>
                          <m:t>2</m:t>
                        </m:r>
                      </m:sup>
                    </m:sSup>
                    <m:r>
                      <a:rPr lang="en-US" sz="2600" i="1">
                        <a:latin typeface="Cambria Math"/>
                        <a:ea typeface="Cambria Math"/>
                      </a:rPr>
                      <m:t>&gt;</m:t>
                    </m:r>
                    <m:r>
                      <a:rPr lang="en-US" sz="2600" b="0" i="1" smtClean="0">
                        <a:latin typeface="Cambria Math"/>
                        <a:ea typeface="Cambria Math"/>
                      </a:rPr>
                      <m:t>5</m:t>
                    </m:r>
                  </m:oMath>
                </a14:m>
                <a:r>
                  <a:rPr lang="en-US" sz="2600" dirty="0"/>
                  <a:t>, then </a:t>
                </a:r>
                <a14:m>
                  <m:oMath xmlns:m="http://schemas.openxmlformats.org/officeDocument/2006/math">
                    <m:sSup>
                      <m:sSupPr>
                        <m:ctrlPr>
                          <a:rPr lang="en-US" sz="2600" i="1">
                            <a:latin typeface="Cambria Math" panose="02040503050406030204" pitchFamily="18" charset="0"/>
                          </a:rPr>
                        </m:ctrlPr>
                      </m:sSupPr>
                      <m:e>
                        <m:r>
                          <a:rPr lang="en-US" sz="2600" i="1">
                            <a:latin typeface="Cambria Math"/>
                          </a:rPr>
                          <m:t>𝑥</m:t>
                        </m:r>
                      </m:e>
                      <m:sup>
                        <m:r>
                          <a:rPr lang="en-US" sz="2600" i="1">
                            <a:latin typeface="Cambria Math"/>
                          </a:rPr>
                          <m:t>2</m:t>
                        </m:r>
                      </m:sup>
                    </m:sSup>
                    <m:r>
                      <a:rPr lang="en-US" sz="2600" i="1">
                        <a:latin typeface="Cambria Math"/>
                        <a:ea typeface="Cambria Math"/>
                      </a:rPr>
                      <m:t>&gt;</m:t>
                    </m:r>
                    <m:r>
                      <a:rPr lang="en-US" sz="2600" b="0" i="1" smtClean="0">
                        <a:latin typeface="Cambria Math"/>
                        <a:ea typeface="Cambria Math"/>
                      </a:rPr>
                      <m:t>25</m:t>
                    </m:r>
                  </m:oMath>
                </a14:m>
                <a:r>
                  <a:rPr lang="en-US" sz="2600" dirty="0"/>
                  <a:t>.</a:t>
                </a:r>
              </a:p>
              <a:p>
                <a:pPr marL="292608" lvl="1" indent="0">
                  <a:buNone/>
                </a:pPr>
                <a:endParaRPr lang="en-US" sz="2600" dirty="0" smtClean="0"/>
              </a:p>
              <a:p>
                <a:pPr marL="292608" lvl="1" indent="0">
                  <a:buNone/>
                </a:pPr>
                <a:endParaRPr lang="en-US" sz="2600" dirty="0" smtClean="0"/>
              </a:p>
              <a:p>
                <a:pPr marL="635508" lvl="1" indent="-342900">
                  <a:buAutoNum type="alphaLcPeriod" startAt="3"/>
                </a:pPr>
                <a:r>
                  <a:rPr lang="en-US" sz="2600" dirty="0" smtClean="0"/>
                  <a:t>If a polygon is regular, then all angles in the interior of the polygon are congruent.</a:t>
                </a:r>
              </a:p>
              <a:p>
                <a:pPr marL="292608" lvl="1" indent="0">
                  <a:buNone/>
                </a:pPr>
                <a:r>
                  <a:rPr lang="en-US" sz="2600" dirty="0"/>
                  <a:t> </a:t>
                </a:r>
                <a:r>
                  <a:rPr lang="en-US" sz="2600" dirty="0" smtClean="0"/>
                  <a:t>       If a polygon is regular, then all of its sides are congruent.</a:t>
                </a:r>
              </a:p>
              <a:p>
                <a:pPr marL="292608" lvl="1" indent="0">
                  <a:buNone/>
                </a:pPr>
                <a:endParaRPr lang="en-US" sz="2600" dirty="0"/>
              </a:p>
              <a:p>
                <a:pPr marL="292608" lvl="1" indent="0">
                  <a:buNone/>
                </a:pPr>
                <a:endParaRPr lang="en-US" sz="2600" dirty="0" smtClean="0"/>
              </a:p>
              <a:p>
                <a:pPr marL="0" indent="0">
                  <a:buNone/>
                </a:pPr>
                <a:endParaRPr lang="en-US" dirty="0" smtClean="0"/>
              </a:p>
              <a:p>
                <a:pPr marL="457200" indent="-457200">
                  <a:buFont typeface="+mj-lt"/>
                  <a:buAutoNum type="alphaLcPeriod"/>
                </a:pPr>
                <a:endParaRPr lang="en-US" dirty="0"/>
              </a:p>
              <a:p>
                <a:pPr marL="457200" indent="-457200">
                  <a:buFont typeface="+mj-lt"/>
                  <a:buAutoNum type="alphaL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58" t="-3485"/>
                </a:stretch>
              </a:blipFill>
            </p:spPr>
            <p:txBody>
              <a:bodyPr/>
              <a:lstStyle/>
              <a:p>
                <a:r>
                  <a:rPr lang="en-US">
                    <a:noFill/>
                  </a:rPr>
                  <a:t> </a:t>
                </a:r>
              </a:p>
            </p:txBody>
          </p:sp>
        </mc:Fallback>
      </mc:AlternateContent>
    </p:spTree>
    <p:extLst>
      <p:ext uri="{BB962C8B-B14F-4D97-AF65-F5344CB8AC3E}">
        <p14:creationId xmlns:p14="http://schemas.microsoft.com/office/powerpoint/2010/main" val="425459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Reasoning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In Geometry, </a:t>
            </a:r>
            <a:r>
              <a:rPr lang="en-US" u="sng" dirty="0" smtClean="0"/>
              <a:t>inductive reasoning </a:t>
            </a:r>
            <a:r>
              <a:rPr lang="en-US" dirty="0" smtClean="0"/>
              <a:t>will frequently be used to make conjectures</a:t>
            </a:r>
          </a:p>
          <a:p>
            <a:pPr>
              <a:buFont typeface="Arial" panose="020B0604020202020204" pitchFamily="34" charset="0"/>
              <a:buChar char="•"/>
            </a:pPr>
            <a:endParaRPr lang="en-US" dirty="0"/>
          </a:p>
          <a:p>
            <a:pPr>
              <a:buFont typeface="Arial" panose="020B0604020202020204" pitchFamily="34" charset="0"/>
              <a:buChar char="•"/>
            </a:pPr>
            <a:r>
              <a:rPr lang="en-US" u="sng" dirty="0" smtClean="0"/>
              <a:t>Deductive reasoning </a:t>
            </a:r>
            <a:r>
              <a:rPr lang="en-US" dirty="0" smtClean="0"/>
              <a:t>will be used to show conjectures are true or false</a:t>
            </a:r>
          </a:p>
          <a:p>
            <a:pPr>
              <a:buFont typeface="Arial" panose="020B0604020202020204" pitchFamily="34" charset="0"/>
              <a:buChar char="•"/>
            </a:pPr>
            <a:endParaRPr lang="en-US" dirty="0"/>
          </a:p>
          <a:p>
            <a:pPr>
              <a:buFont typeface="Arial" panose="020B0604020202020204" pitchFamily="34" charset="0"/>
              <a:buChar char="•"/>
            </a:pPr>
            <a:r>
              <a:rPr lang="en-US" dirty="0" smtClean="0"/>
              <a:t>Example 4 – decide which type of reasoning is being used to reach the conclusion</a:t>
            </a:r>
          </a:p>
          <a:p>
            <a:pPr marL="749808" lvl="1" indent="-457200">
              <a:buFont typeface="+mj-lt"/>
              <a:buAutoNum type="alphaLcPeriod"/>
            </a:pPr>
            <a:r>
              <a:rPr lang="en-US" dirty="0" smtClean="0"/>
              <a:t>Each time Monica kicks a ball up in the air, it returns to the ground.  So the next time Monica kicks a ball, it will return to the ground.</a:t>
            </a:r>
          </a:p>
          <a:p>
            <a:pPr marL="749808" lvl="1" indent="-457200">
              <a:buFont typeface="+mj-lt"/>
              <a:buAutoNum type="alphaLcPeriod"/>
            </a:pPr>
            <a:endParaRPr lang="en-US" dirty="0"/>
          </a:p>
          <a:p>
            <a:pPr marL="749808" lvl="1" indent="-457200">
              <a:buFont typeface="+mj-lt"/>
              <a:buAutoNum type="alphaLcPeriod"/>
            </a:pPr>
            <a:r>
              <a:rPr lang="en-US" dirty="0" smtClean="0"/>
              <a:t>All reptiles are cold blooded. Parrots are not cold blooded. Sue’s pet parrot is not a reptile.</a:t>
            </a:r>
            <a:endParaRPr lang="en-US" dirty="0"/>
          </a:p>
        </p:txBody>
      </p:sp>
    </p:spTree>
    <p:extLst>
      <p:ext uri="{BB962C8B-B14F-4D97-AF65-F5344CB8AC3E}">
        <p14:creationId xmlns:p14="http://schemas.microsoft.com/office/powerpoint/2010/main" val="337486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 Use Postulates &amp; Diagrams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Recall that </a:t>
            </a:r>
            <a:r>
              <a:rPr lang="en-US" i="1" dirty="0" smtClean="0"/>
              <a:t>postulates/axioms </a:t>
            </a:r>
            <a:r>
              <a:rPr lang="en-US" dirty="0" smtClean="0"/>
              <a:t>are rules that are accepted without proof</a:t>
            </a:r>
          </a:p>
          <a:p>
            <a:pPr lvl="1">
              <a:buFont typeface="Arial" panose="020B0604020202020204" pitchFamily="34" charset="0"/>
              <a:buChar char="•"/>
            </a:pPr>
            <a:r>
              <a:rPr lang="en-US" dirty="0" smtClean="0"/>
              <a:t>Rules that need to be proved are called </a:t>
            </a:r>
            <a:r>
              <a:rPr lang="en-US" i="1" dirty="0" smtClean="0"/>
              <a:t>theorems</a:t>
            </a:r>
            <a:endParaRPr lang="en-US" dirty="0"/>
          </a:p>
          <a:p>
            <a:pPr lvl="1">
              <a:buFont typeface="Arial" panose="020B0604020202020204" pitchFamily="34" charset="0"/>
              <a:buChar char="•"/>
            </a:pPr>
            <a:r>
              <a:rPr lang="en-US" dirty="0" smtClean="0"/>
              <a:t>Unlike converse of definitions, converses of a postulate or theorem cannot be assumed to be true</a:t>
            </a:r>
          </a:p>
          <a:p>
            <a:pPr lvl="1">
              <a:buFont typeface="Arial" panose="020B0604020202020204" pitchFamily="34" charset="0"/>
              <a:buChar char="•"/>
            </a:pPr>
            <a:endParaRPr lang="en-US" dirty="0"/>
          </a:p>
          <a:p>
            <a:pPr>
              <a:buFont typeface="Arial" panose="020B0604020202020204" pitchFamily="34" charset="0"/>
              <a:buChar char="•"/>
            </a:pPr>
            <a:r>
              <a:rPr lang="en-US" dirty="0" smtClean="0"/>
              <a:t>Point, Line, &amp; Plane Postulates</a:t>
            </a:r>
          </a:p>
          <a:p>
            <a:pPr lvl="1">
              <a:buFont typeface="Arial" panose="020B0604020202020204" pitchFamily="34" charset="0"/>
              <a:buChar char="•"/>
            </a:pPr>
            <a:r>
              <a:rPr lang="en-US" dirty="0" smtClean="0"/>
              <a:t>5.	Through any two points there exists exactly one line</a:t>
            </a:r>
          </a:p>
          <a:p>
            <a:pPr lvl="1">
              <a:buFont typeface="Arial" panose="020B0604020202020204" pitchFamily="34" charset="0"/>
              <a:buChar char="•"/>
            </a:pPr>
            <a:r>
              <a:rPr lang="en-US" dirty="0" smtClean="0"/>
              <a:t>6.	A line contains at least two points</a:t>
            </a:r>
          </a:p>
          <a:p>
            <a:pPr lvl="1">
              <a:buFont typeface="Arial" panose="020B0604020202020204" pitchFamily="34" charset="0"/>
              <a:buChar char="•"/>
            </a:pPr>
            <a:r>
              <a:rPr lang="en-US" dirty="0" smtClean="0"/>
              <a:t>7.	If two lines intersect, then their intersection is exactly one point</a:t>
            </a:r>
          </a:p>
          <a:p>
            <a:pPr lvl="1">
              <a:buFont typeface="Arial" panose="020B0604020202020204" pitchFamily="34" charset="0"/>
              <a:buChar char="•"/>
            </a:pPr>
            <a:r>
              <a:rPr lang="en-US" dirty="0" smtClean="0"/>
              <a:t>8.	Through any three </a:t>
            </a:r>
            <a:r>
              <a:rPr lang="en-US" dirty="0" err="1" smtClean="0"/>
              <a:t>noncollinear</a:t>
            </a:r>
            <a:r>
              <a:rPr lang="en-US" dirty="0" smtClean="0"/>
              <a:t> points there exists exactly one plane</a:t>
            </a:r>
          </a:p>
          <a:p>
            <a:pPr lvl="1">
              <a:buFont typeface="Arial" panose="020B0604020202020204" pitchFamily="34" charset="0"/>
              <a:buChar char="•"/>
            </a:pPr>
            <a:r>
              <a:rPr lang="en-US" dirty="0" smtClean="0"/>
              <a:t>9.	A plane contains at least three </a:t>
            </a:r>
            <a:r>
              <a:rPr lang="en-US" dirty="0" err="1" smtClean="0"/>
              <a:t>noncollinear</a:t>
            </a:r>
            <a:r>
              <a:rPr lang="en-US" dirty="0" smtClean="0"/>
              <a:t> points</a:t>
            </a:r>
          </a:p>
          <a:p>
            <a:pPr lvl="1">
              <a:buFont typeface="Arial" panose="020B0604020202020204" pitchFamily="34" charset="0"/>
              <a:buChar char="•"/>
            </a:pPr>
            <a:r>
              <a:rPr lang="en-US" dirty="0" smtClean="0"/>
              <a:t>10.	If two points lie in a plane, then the line containing them lies in the plane</a:t>
            </a:r>
          </a:p>
          <a:p>
            <a:pPr lvl="1">
              <a:buFont typeface="Arial" panose="020B0604020202020204" pitchFamily="34" charset="0"/>
              <a:buChar char="•"/>
            </a:pPr>
            <a:r>
              <a:rPr lang="en-US" dirty="0" smtClean="0"/>
              <a:t>11.	If two planes intersect, then their intersection is a line</a:t>
            </a:r>
          </a:p>
        </p:txBody>
      </p:sp>
    </p:spTree>
    <p:extLst>
      <p:ext uri="{BB962C8B-B14F-4D97-AF65-F5344CB8AC3E}">
        <p14:creationId xmlns:p14="http://schemas.microsoft.com/office/powerpoint/2010/main" val="1019125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 Reason Using Properties from Algebra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When solving equations, properties of </a:t>
                </a:r>
                <a:r>
                  <a:rPr lang="en-US" i="1" dirty="0" smtClean="0"/>
                  <a:t>real numbers</a:t>
                </a:r>
                <a:r>
                  <a:rPr lang="en-US" dirty="0" smtClean="0"/>
                  <a:t> are used</a:t>
                </a:r>
              </a:p>
              <a:p>
                <a:pPr lvl="1">
                  <a:buFont typeface="Arial" panose="020B0604020202020204" pitchFamily="34" charset="0"/>
                  <a:buChar char="•"/>
                </a:pPr>
                <a:r>
                  <a:rPr lang="en-US" dirty="0" smtClean="0"/>
                  <a:t>Can be used to write logical arguments for geometric figures</a:t>
                </a:r>
              </a:p>
              <a:p>
                <a:pPr>
                  <a:buFont typeface="Arial" panose="020B0604020202020204" pitchFamily="34" charset="0"/>
                  <a:buChar char="•"/>
                </a:pPr>
                <a:endParaRPr lang="en-US" dirty="0"/>
              </a:p>
              <a:p>
                <a:pPr>
                  <a:buFont typeface="Arial" panose="020B0604020202020204" pitchFamily="34" charset="0"/>
                  <a:buChar char="•"/>
                </a:pPr>
                <a:r>
                  <a:rPr lang="en-US" b="1" dirty="0" smtClean="0"/>
                  <a:t>Algebraic Properties of Equality</a:t>
                </a:r>
              </a:p>
              <a:p>
                <a:pPr lvl="1">
                  <a:buFont typeface="Arial" panose="020B0604020202020204" pitchFamily="34" charset="0"/>
                  <a:buChar char="•"/>
                </a:pPr>
                <a:r>
                  <a:rPr lang="en-US" dirty="0" smtClean="0"/>
                  <a:t>Let </a:t>
                </a:r>
                <a:r>
                  <a:rPr lang="en-US" i="1" dirty="0" smtClean="0"/>
                  <a:t>a, b, </a:t>
                </a:r>
                <a:r>
                  <a:rPr lang="en-US" dirty="0" smtClean="0"/>
                  <a:t>and </a:t>
                </a:r>
                <a:r>
                  <a:rPr lang="en-US" i="1" dirty="0" smtClean="0"/>
                  <a:t>c </a:t>
                </a:r>
                <a:r>
                  <a:rPr lang="en-US" dirty="0" smtClean="0"/>
                  <a:t>be real numbers</a:t>
                </a:r>
              </a:p>
              <a:p>
                <a:pPr>
                  <a:buFont typeface="Arial" panose="020B0604020202020204" pitchFamily="34" charset="0"/>
                  <a:buChar char="•"/>
                </a:pPr>
                <a:endParaRPr lang="en-US" dirty="0"/>
              </a:p>
              <a:p>
                <a:pPr>
                  <a:buFont typeface="Arial" panose="020B0604020202020204" pitchFamily="34" charset="0"/>
                  <a:buChar char="•"/>
                </a:pPr>
                <a:r>
                  <a:rPr lang="en-US" b="1" dirty="0" smtClean="0"/>
                  <a:t>Addition property:	</a:t>
                </a:r>
                <a14:m>
                  <m:oMath xmlns:m="http://schemas.openxmlformats.org/officeDocument/2006/math">
                    <m:r>
                      <a:rPr lang="en-US" b="1" i="1" smtClean="0">
                        <a:latin typeface="Cambria Math" panose="02040503050406030204" pitchFamily="18" charset="0"/>
                      </a:rPr>
                      <m:t>𝑰𝒇</m:t>
                    </m:r>
                    <m:r>
                      <a:rPr lang="en-US" b="1" i="1" smtClean="0">
                        <a:latin typeface="Cambria Math" panose="02040503050406030204" pitchFamily="18" charset="0"/>
                      </a:rPr>
                      <m:t> </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 </m:t>
                    </m:r>
                    <m:r>
                      <a:rPr lang="en-US" b="1" i="1" smtClean="0">
                        <a:latin typeface="Cambria Math" panose="02040503050406030204" pitchFamily="18" charset="0"/>
                      </a:rPr>
                      <m:t>𝒕𝒉𝒆𝒏</m:t>
                    </m:r>
                    <m:r>
                      <a:rPr lang="en-US" b="1" i="1" smtClean="0">
                        <a:latin typeface="Cambria Math" panose="02040503050406030204" pitchFamily="18" charset="0"/>
                      </a:rPr>
                      <m:t> </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𝒄</m:t>
                    </m:r>
                  </m:oMath>
                </a14:m>
                <a:endParaRPr lang="en-US" b="1" dirty="0" smtClean="0"/>
              </a:p>
              <a:p>
                <a:pPr>
                  <a:buFont typeface="Arial" panose="020B0604020202020204" pitchFamily="34" charset="0"/>
                  <a:buChar char="•"/>
                </a:pPr>
                <a:r>
                  <a:rPr lang="en-US" b="1" dirty="0" smtClean="0"/>
                  <a:t>Subtraction property:	</a:t>
                </a:r>
                <a14:m>
                  <m:oMath xmlns:m="http://schemas.openxmlformats.org/officeDocument/2006/math">
                    <m:r>
                      <a:rPr lang="en-US" b="1" i="1" smtClean="0">
                        <a:latin typeface="Cambria Math" panose="02040503050406030204" pitchFamily="18" charset="0"/>
                      </a:rPr>
                      <m:t>𝑰𝒇</m:t>
                    </m:r>
                    <m:r>
                      <a:rPr lang="en-US" b="1" i="1" smtClean="0">
                        <a:latin typeface="Cambria Math" panose="02040503050406030204" pitchFamily="18" charset="0"/>
                      </a:rPr>
                      <m:t> </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𝒕𝒉𝒆𝒏</m:t>
                    </m:r>
                    <m:r>
                      <a:rPr lang="en-US" b="1" i="1" smtClean="0">
                        <a:latin typeface="Cambria Math" panose="02040503050406030204" pitchFamily="18" charset="0"/>
                      </a:rPr>
                      <m:t> </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𝒄</m:t>
                    </m:r>
                  </m:oMath>
                </a14:m>
                <a:endParaRPr lang="en-US" b="1" dirty="0" smtClean="0"/>
              </a:p>
              <a:p>
                <a:pPr>
                  <a:buFont typeface="Arial" panose="020B0604020202020204" pitchFamily="34" charset="0"/>
                  <a:buChar char="•"/>
                </a:pPr>
                <a:r>
                  <a:rPr lang="en-US" b="1" dirty="0" smtClean="0"/>
                  <a:t>Multiplication property:	</a:t>
                </a:r>
                <a14:m>
                  <m:oMath xmlns:m="http://schemas.openxmlformats.org/officeDocument/2006/math">
                    <m:r>
                      <a:rPr lang="en-US" b="1" i="1" smtClean="0">
                        <a:latin typeface="Cambria Math" panose="02040503050406030204" pitchFamily="18" charset="0"/>
                      </a:rPr>
                      <m:t>𝑰𝒇</m:t>
                    </m:r>
                    <m:r>
                      <a:rPr lang="en-US" b="1" i="1" smtClean="0">
                        <a:latin typeface="Cambria Math" panose="02040503050406030204" pitchFamily="18" charset="0"/>
                      </a:rPr>
                      <m:t> </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 </m:t>
                    </m:r>
                    <m:r>
                      <a:rPr lang="en-US" b="1" i="1" smtClean="0">
                        <a:latin typeface="Cambria Math" panose="02040503050406030204" pitchFamily="18" charset="0"/>
                      </a:rPr>
                      <m:t>𝒕𝒉𝒆𝒏</m:t>
                    </m:r>
                    <m:r>
                      <a:rPr lang="en-US" b="1" i="1" smtClean="0">
                        <a:latin typeface="Cambria Math" panose="02040503050406030204" pitchFamily="18" charset="0"/>
                      </a:rPr>
                      <m:t> </m:t>
                    </m:r>
                    <m:r>
                      <a:rPr lang="en-US" b="1" i="1" smtClean="0">
                        <a:latin typeface="Cambria Math" panose="02040503050406030204" pitchFamily="18" charset="0"/>
                      </a:rPr>
                      <m:t>𝒂𝒄</m:t>
                    </m:r>
                    <m:r>
                      <a:rPr lang="en-US" b="1" i="1" smtClean="0">
                        <a:latin typeface="Cambria Math" panose="02040503050406030204" pitchFamily="18" charset="0"/>
                      </a:rPr>
                      <m:t>=</m:t>
                    </m:r>
                    <m:r>
                      <a:rPr lang="en-US" b="1" i="1" smtClean="0">
                        <a:latin typeface="Cambria Math" panose="02040503050406030204" pitchFamily="18" charset="0"/>
                      </a:rPr>
                      <m:t>𝒃𝒄</m:t>
                    </m:r>
                  </m:oMath>
                </a14:m>
                <a:endParaRPr lang="en-US" b="1" dirty="0" smtClean="0"/>
              </a:p>
              <a:p>
                <a:pPr>
                  <a:buFont typeface="Arial" panose="020B0604020202020204" pitchFamily="34" charset="0"/>
                  <a:buChar char="•"/>
                </a:pPr>
                <a:r>
                  <a:rPr lang="en-US" b="1" dirty="0" smtClean="0"/>
                  <a:t>Division property:	</a:t>
                </a:r>
                <a14:m>
                  <m:oMath xmlns:m="http://schemas.openxmlformats.org/officeDocument/2006/math">
                    <m:r>
                      <a:rPr lang="en-US" b="1" i="1" smtClean="0">
                        <a:latin typeface="Cambria Math" panose="02040503050406030204" pitchFamily="18" charset="0"/>
                      </a:rPr>
                      <m:t>𝑰𝒇</m:t>
                    </m:r>
                    <m:r>
                      <a:rPr lang="en-US" b="1" i="1" smtClean="0">
                        <a:latin typeface="Cambria Math" panose="02040503050406030204" pitchFamily="18" charset="0"/>
                      </a:rPr>
                      <m:t> </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 </m:t>
                    </m:r>
                    <m:r>
                      <a:rPr lang="en-US" b="1" i="1" smtClean="0">
                        <a:latin typeface="Cambria Math" panose="02040503050406030204" pitchFamily="18" charset="0"/>
                      </a:rPr>
                      <m:t>𝒕𝒉𝒆𝒏</m:t>
                    </m:r>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1" smtClean="0">
                            <a:latin typeface="Cambria Math" panose="02040503050406030204" pitchFamily="18" charset="0"/>
                          </a:rPr>
                          <m:t>𝒂</m:t>
                        </m:r>
                      </m:num>
                      <m:den>
                        <m:r>
                          <a:rPr lang="en-US" b="1" i="1" smtClean="0">
                            <a:latin typeface="Cambria Math" panose="02040503050406030204" pitchFamily="18" charset="0"/>
                          </a:rPr>
                          <m:t>𝒄</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𝒃</m:t>
                        </m:r>
                      </m:num>
                      <m:den>
                        <m:r>
                          <a:rPr lang="en-US" b="1" i="1" smtClean="0">
                            <a:latin typeface="Cambria Math" panose="02040503050406030204" pitchFamily="18" charset="0"/>
                          </a:rPr>
                          <m:t>𝒄</m:t>
                        </m:r>
                      </m:den>
                    </m:f>
                  </m:oMath>
                </a14:m>
                <a:endParaRPr lang="en-US" b="1" dirty="0" smtClean="0"/>
              </a:p>
              <a:p>
                <a:pPr>
                  <a:buFont typeface="Arial" panose="020B0604020202020204" pitchFamily="34" charset="0"/>
                  <a:buChar char="•"/>
                </a:pPr>
                <a:r>
                  <a:rPr lang="en-US" b="1" dirty="0" smtClean="0"/>
                  <a:t>Substitution property:	If </a:t>
                </a:r>
                <a:r>
                  <a:rPr lang="en-US" b="1" i="1" dirty="0" smtClean="0"/>
                  <a:t>a = b</a:t>
                </a:r>
                <a:r>
                  <a:rPr lang="en-US" b="1" dirty="0" smtClean="0"/>
                  <a:t>, then </a:t>
                </a:r>
                <a:r>
                  <a:rPr lang="en-US" b="1" i="1" dirty="0" smtClean="0"/>
                  <a:t>a</a:t>
                </a:r>
                <a:r>
                  <a:rPr lang="en-US" b="1" dirty="0" smtClean="0"/>
                  <a:t> can be substituted for </a:t>
                </a:r>
                <a:r>
                  <a:rPr lang="en-US" b="1" i="1" dirty="0" smtClean="0"/>
                  <a:t>b</a:t>
                </a:r>
                <a:r>
                  <a:rPr lang="en-US" b="1" dirty="0" smtClean="0"/>
                  <a:t> in any equation or expression</a:t>
                </a:r>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2576" b="-1061"/>
                </a:stretch>
              </a:blipFill>
            </p:spPr>
            <p:txBody>
              <a:bodyPr/>
              <a:lstStyle/>
              <a:p>
                <a:r>
                  <a:rPr lang="en-US">
                    <a:noFill/>
                  </a:rPr>
                  <a:t> </a:t>
                </a:r>
              </a:p>
            </p:txBody>
          </p:sp>
        </mc:Fallback>
      </mc:AlternateContent>
    </p:spTree>
    <p:extLst>
      <p:ext uri="{BB962C8B-B14F-4D97-AF65-F5344CB8AC3E}">
        <p14:creationId xmlns:p14="http://schemas.microsoft.com/office/powerpoint/2010/main" val="80609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Solve </a:t>
            </a:r>
            <a:r>
              <a:rPr lang="en-US" i="1" dirty="0" smtClean="0"/>
              <a:t>2x + 5 = 20 – 3x. </a:t>
            </a:r>
            <a:r>
              <a:rPr lang="en-US" dirty="0" smtClean="0"/>
              <a:t>Write a reason for each step.</a:t>
            </a:r>
          </a:p>
          <a:p>
            <a:pPr marL="0" indent="0">
              <a:buNone/>
            </a:pPr>
            <a:endParaRPr lang="en-US" dirty="0"/>
          </a:p>
          <a:p>
            <a:pPr marL="0" indent="0">
              <a:buNone/>
            </a:pPr>
            <a:r>
              <a:rPr lang="en-US" dirty="0" smtClean="0"/>
              <a:t>	</a:t>
            </a:r>
            <a:r>
              <a:rPr lang="en-US" b="1" u="sng" dirty="0" smtClean="0"/>
              <a:t>Equation</a:t>
            </a:r>
            <a:r>
              <a:rPr lang="en-US" b="1" dirty="0" smtClean="0"/>
              <a:t>		</a:t>
            </a:r>
            <a:r>
              <a:rPr lang="en-US" b="1" u="sng" dirty="0" smtClean="0"/>
              <a:t>Explanation</a:t>
            </a:r>
            <a:r>
              <a:rPr lang="en-US" b="1" dirty="0" smtClean="0"/>
              <a:t>			</a:t>
            </a:r>
            <a:r>
              <a:rPr lang="en-US" b="1" u="sng" dirty="0" smtClean="0"/>
              <a:t>Reason</a:t>
            </a:r>
          </a:p>
          <a:p>
            <a:pPr marL="0" indent="0">
              <a:buNone/>
            </a:pPr>
            <a:r>
              <a:rPr lang="en-US" b="1" dirty="0"/>
              <a:t>	</a:t>
            </a:r>
            <a:r>
              <a:rPr lang="en-US" i="1" dirty="0" smtClean="0"/>
              <a:t>2x + 5 = 20 – 3x		</a:t>
            </a:r>
            <a:r>
              <a:rPr lang="en-US" dirty="0" smtClean="0"/>
              <a:t>Write original equation		Given</a:t>
            </a:r>
            <a:endParaRPr lang="en-US" dirty="0"/>
          </a:p>
        </p:txBody>
      </p:sp>
    </p:spTree>
    <p:extLst>
      <p:ext uri="{BB962C8B-B14F-4D97-AF65-F5344CB8AC3E}">
        <p14:creationId xmlns:p14="http://schemas.microsoft.com/office/powerpoint/2010/main" val="320046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Distributive Property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Distributive Property</a:t>
                </a:r>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𝑎𝑏</m:t>
                    </m:r>
                    <m:r>
                      <a:rPr lang="en-US" b="0" i="1" smtClean="0">
                        <a:latin typeface="Cambria Math" panose="02040503050406030204" pitchFamily="18" charset="0"/>
                      </a:rPr>
                      <m:t>+</m:t>
                    </m:r>
                    <m:r>
                      <a:rPr lang="en-US" b="0" i="1" smtClean="0">
                        <a:latin typeface="Cambria Math" panose="02040503050406030204" pitchFamily="18" charset="0"/>
                      </a:rPr>
                      <m:t>𝑎𝑐</m:t>
                    </m:r>
                    <m:r>
                      <a:rPr lang="en-US" b="0" i="1" smtClean="0">
                        <a:latin typeface="Cambria Math" panose="02040503050406030204" pitchFamily="18" charset="0"/>
                      </a:rPr>
                      <m:t>,</m:t>
                    </m:r>
                  </m:oMath>
                </a14:m>
                <a:r>
                  <a:rPr lang="en-US" dirty="0" smtClean="0"/>
                  <a:t> where a, b, and c are real numbers</a:t>
                </a:r>
              </a:p>
              <a:p>
                <a:pPr>
                  <a:buFont typeface="Arial" panose="020B0604020202020204" pitchFamily="34" charset="0"/>
                  <a:buChar char="•"/>
                </a:pPr>
                <a:endParaRPr lang="en-US" dirty="0"/>
              </a:p>
              <a:p>
                <a:pPr>
                  <a:buFont typeface="Arial" panose="020B0604020202020204" pitchFamily="34" charset="0"/>
                  <a:buChar char="•"/>
                </a:pPr>
                <a:r>
                  <a:rPr lang="en-US" dirty="0" smtClean="0"/>
                  <a:t>Example 2</a:t>
                </a:r>
              </a:p>
              <a:p>
                <a:pPr lvl="1">
                  <a:buFont typeface="Arial" panose="020B0604020202020204" pitchFamily="34" charset="0"/>
                  <a:buChar char="•"/>
                </a:pPr>
                <a:r>
                  <a:rPr lang="en-US" dirty="0" smtClean="0"/>
                  <a:t>Solve </a:t>
                </a:r>
                <a:r>
                  <a:rPr lang="en-US" i="1" dirty="0" smtClean="0"/>
                  <a:t>-4(11x + 2) = 80</a:t>
                </a:r>
                <a:r>
                  <a:rPr lang="en-US" dirty="0" smtClean="0"/>
                  <a:t>. Write a reason for each step</a:t>
                </a:r>
              </a:p>
              <a:p>
                <a:pPr>
                  <a:buFont typeface="Arial" panose="020B0604020202020204" pitchFamily="34" charset="0"/>
                  <a:buChar char="•"/>
                </a:pPr>
                <a:endParaRPr lang="en-US" dirty="0"/>
              </a:p>
              <a:p>
                <a:pPr>
                  <a:buFont typeface="Arial" panose="020B0604020202020204" pitchFamily="34" charset="0"/>
                  <a:buChar char="•"/>
                </a:pPr>
                <a:r>
                  <a:rPr lang="en-US" dirty="0" smtClean="0"/>
                  <a:t>Example 3</a:t>
                </a:r>
              </a:p>
              <a:p>
                <a:pPr lvl="1">
                  <a:buFont typeface="Arial" panose="020B0604020202020204" pitchFamily="34" charset="0"/>
                  <a:buChar char="•"/>
                </a:pPr>
                <a:r>
                  <a:rPr lang="en-US" dirty="0" smtClean="0"/>
                  <a:t>When you exercise, your target heart rate should be between 50% to 70% of your maximum heart rate. Your target heart rate </a:t>
                </a:r>
                <a:r>
                  <a:rPr lang="en-US" i="1" dirty="0" smtClean="0"/>
                  <a:t>r</a:t>
                </a:r>
                <a:r>
                  <a:rPr lang="en-US" dirty="0" smtClean="0"/>
                  <a:t> at 70% can be determined by the formula </a:t>
                </a:r>
                <a:r>
                  <a:rPr lang="en-US" i="1" dirty="0" smtClean="0"/>
                  <a:t>r = 0.70(220 – a)</a:t>
                </a:r>
                <a:r>
                  <a:rPr lang="en-US" dirty="0" smtClean="0"/>
                  <a:t> where </a:t>
                </a:r>
                <a:r>
                  <a:rPr lang="en-US" i="1" dirty="0" smtClean="0"/>
                  <a:t>a</a:t>
                </a:r>
                <a:r>
                  <a:rPr lang="en-US" dirty="0" smtClean="0"/>
                  <a:t> represents your age in years. Solve the formula for </a:t>
                </a:r>
                <a:r>
                  <a:rPr lang="en-US" i="1" dirty="0" smtClean="0"/>
                  <a:t>a</a:t>
                </a:r>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55" t="-1667" r="-909"/>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885" y="1737360"/>
            <a:ext cx="2642795" cy="1982096"/>
          </a:xfrm>
          <a:prstGeom prst="rect">
            <a:avLst/>
          </a:prstGeom>
        </p:spPr>
      </p:pic>
    </p:spTree>
    <p:extLst>
      <p:ext uri="{BB962C8B-B14F-4D97-AF65-F5344CB8AC3E}">
        <p14:creationId xmlns:p14="http://schemas.microsoft.com/office/powerpoint/2010/main" val="382945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 Use Inductive Reasoning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Geometry was developed partly by people recognizing and describing patterns</a:t>
            </a:r>
          </a:p>
          <a:p>
            <a:pPr>
              <a:buFont typeface="Arial" panose="020B0604020202020204" pitchFamily="34" charset="0"/>
              <a:buChar char="•"/>
            </a:pPr>
            <a:endParaRPr lang="en-US" dirty="0"/>
          </a:p>
          <a:p>
            <a:pPr>
              <a:buFont typeface="Arial" panose="020B0604020202020204" pitchFamily="34" charset="0"/>
              <a:buChar char="•"/>
            </a:pPr>
            <a:r>
              <a:rPr lang="en-US" dirty="0" smtClean="0"/>
              <a:t>Example 1</a:t>
            </a:r>
          </a:p>
          <a:p>
            <a:pPr lvl="1">
              <a:buFont typeface="Arial" panose="020B0604020202020204" pitchFamily="34" charset="0"/>
              <a:buChar char="•"/>
            </a:pPr>
            <a:r>
              <a:rPr lang="en-US" dirty="0" smtClean="0"/>
              <a:t>Page 64</a:t>
            </a:r>
          </a:p>
          <a:p>
            <a:pPr>
              <a:buFont typeface="Arial" panose="020B0604020202020204" pitchFamily="34" charset="0"/>
              <a:buChar char="•"/>
            </a:pPr>
            <a:endParaRPr lang="en-US" dirty="0"/>
          </a:p>
          <a:p>
            <a:pPr>
              <a:buFont typeface="Arial" panose="020B0604020202020204" pitchFamily="34" charset="0"/>
              <a:buChar char="•"/>
            </a:pPr>
            <a:r>
              <a:rPr lang="en-US" dirty="0" smtClean="0"/>
              <a:t>Example 2</a:t>
            </a:r>
          </a:p>
          <a:p>
            <a:pPr lvl="1">
              <a:buFont typeface="Arial" panose="020B0604020202020204" pitchFamily="34" charset="0"/>
              <a:buChar char="•"/>
            </a:pPr>
            <a:r>
              <a:rPr lang="en-US" dirty="0" smtClean="0"/>
              <a:t>Describe pattern in the numbers -7, -21, -63, -189, … and write the next three numbers in the pattern</a:t>
            </a:r>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3175458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Reflexive, Symmetric, Transitive Props.</a:t>
            </a:r>
            <a:endParaRPr lang="en-US" dirty="0"/>
          </a:p>
        </p:txBody>
      </p:sp>
      <p:sp>
        <p:nvSpPr>
          <p:cNvPr id="3" name="Content Placeholder 2"/>
          <p:cNvSpPr>
            <a:spLocks noGrp="1"/>
          </p:cNvSpPr>
          <p:nvPr>
            <p:ph idx="1"/>
          </p:nvPr>
        </p:nvSpPr>
        <p:spPr/>
        <p:txBody>
          <a:bodyPr>
            <a:normAutofit fontScale="85000" lnSpcReduction="20000"/>
          </a:bodyPr>
          <a:lstStyle/>
          <a:p>
            <a:pPr marL="82296" lvl="0" indent="0">
              <a:lnSpc>
                <a:spcPct val="100000"/>
              </a:lnSpc>
              <a:spcBef>
                <a:spcPts val="600"/>
              </a:spcBef>
              <a:spcAft>
                <a:spcPts val="0"/>
              </a:spcAft>
              <a:buClr>
                <a:srgbClr val="3891A7"/>
              </a:buClr>
              <a:buSzPct val="80000"/>
              <a:buNone/>
            </a:pPr>
            <a:r>
              <a:rPr lang="en-US" sz="3200" u="sng" dirty="0">
                <a:solidFill>
                  <a:prstClr val="black"/>
                </a:solidFill>
                <a:latin typeface="Gill Sans MT"/>
              </a:rPr>
              <a:t>Reflexive Property</a:t>
            </a:r>
          </a:p>
          <a:p>
            <a:pPr marL="365760" lvl="0" indent="-283464">
              <a:lnSpc>
                <a:spcPct val="100000"/>
              </a:lnSpc>
              <a:spcBef>
                <a:spcPts val="600"/>
              </a:spcBef>
              <a:spcAft>
                <a:spcPts val="0"/>
              </a:spcAft>
              <a:buClr>
                <a:srgbClr val="3891A7"/>
              </a:buClr>
              <a:buSzPct val="80000"/>
              <a:buFont typeface="Wingdings 2"/>
              <a:buChar char=""/>
            </a:pPr>
            <a:r>
              <a:rPr lang="en-US" dirty="0">
                <a:solidFill>
                  <a:prstClr val="black"/>
                </a:solidFill>
                <a:latin typeface="Gill Sans MT"/>
              </a:rPr>
              <a:t>Numbers: </a:t>
            </a:r>
            <a:r>
              <a:rPr lang="en-US" i="1" dirty="0">
                <a:solidFill>
                  <a:prstClr val="black"/>
                </a:solidFill>
                <a:latin typeface="Gill Sans MT"/>
              </a:rPr>
              <a:t>a = a</a:t>
            </a:r>
            <a:endParaRPr lang="en-US" dirty="0">
              <a:solidFill>
                <a:prstClr val="black"/>
              </a:solidFill>
              <a:latin typeface="Gill Sans MT"/>
            </a:endParaRPr>
          </a:p>
          <a:p>
            <a:pPr marL="365760" lvl="0" indent="-283464">
              <a:lnSpc>
                <a:spcPct val="100000"/>
              </a:lnSpc>
              <a:spcBef>
                <a:spcPts val="600"/>
              </a:spcBef>
              <a:spcAft>
                <a:spcPts val="0"/>
              </a:spcAft>
              <a:buClr>
                <a:srgbClr val="3891A7"/>
              </a:buClr>
              <a:buSzPct val="80000"/>
              <a:buFont typeface="Wingdings 2"/>
              <a:buChar char=""/>
            </a:pPr>
            <a:r>
              <a:rPr lang="en-US" dirty="0">
                <a:solidFill>
                  <a:prstClr val="black"/>
                </a:solidFill>
                <a:latin typeface="Gill Sans MT"/>
              </a:rPr>
              <a:t>Segment:  </a:t>
            </a:r>
            <a:r>
              <a:rPr lang="en-US" i="1" dirty="0">
                <a:solidFill>
                  <a:prstClr val="black"/>
                </a:solidFill>
                <a:latin typeface="Gill Sans MT"/>
              </a:rPr>
              <a:t>AB = AB</a:t>
            </a:r>
          </a:p>
          <a:p>
            <a:pPr marL="365760" lvl="0" indent="-283464">
              <a:lnSpc>
                <a:spcPct val="100000"/>
              </a:lnSpc>
              <a:spcBef>
                <a:spcPts val="600"/>
              </a:spcBef>
              <a:spcAft>
                <a:spcPts val="0"/>
              </a:spcAft>
              <a:buClr>
                <a:srgbClr val="3891A7"/>
              </a:buClr>
              <a:buSzPct val="80000"/>
              <a:buFont typeface="Wingdings 2"/>
              <a:buChar char=""/>
            </a:pPr>
            <a:r>
              <a:rPr lang="en-US" dirty="0">
                <a:solidFill>
                  <a:prstClr val="black"/>
                </a:solidFill>
                <a:latin typeface="Gill Sans MT"/>
              </a:rPr>
              <a:t>Angle:  </a:t>
            </a:r>
            <a:r>
              <a:rPr lang="en-US" i="1" dirty="0">
                <a:solidFill>
                  <a:prstClr val="black"/>
                </a:solidFill>
                <a:latin typeface="Gill Sans MT"/>
              </a:rPr>
              <a:t>m&lt;A = m&lt;A</a:t>
            </a:r>
          </a:p>
          <a:p>
            <a:pPr marL="82296" lvl="0" indent="0">
              <a:lnSpc>
                <a:spcPct val="100000"/>
              </a:lnSpc>
              <a:spcBef>
                <a:spcPts val="600"/>
              </a:spcBef>
              <a:spcAft>
                <a:spcPts val="0"/>
              </a:spcAft>
              <a:buClr>
                <a:srgbClr val="3891A7"/>
              </a:buClr>
              <a:buSzPct val="80000"/>
              <a:buNone/>
            </a:pPr>
            <a:r>
              <a:rPr lang="en-US" sz="3200" u="sng" dirty="0">
                <a:solidFill>
                  <a:prstClr val="black"/>
                </a:solidFill>
                <a:latin typeface="Gill Sans MT"/>
              </a:rPr>
              <a:t>Symmetric Property</a:t>
            </a:r>
          </a:p>
          <a:p>
            <a:pPr marL="365760" lvl="0" indent="-283464">
              <a:lnSpc>
                <a:spcPct val="100000"/>
              </a:lnSpc>
              <a:spcBef>
                <a:spcPts val="600"/>
              </a:spcBef>
              <a:spcAft>
                <a:spcPts val="0"/>
              </a:spcAft>
              <a:buClr>
                <a:srgbClr val="3891A7"/>
              </a:buClr>
              <a:buSzPct val="80000"/>
              <a:buFont typeface="Wingdings 2"/>
              <a:buChar char=""/>
            </a:pPr>
            <a:r>
              <a:rPr lang="en-US" dirty="0">
                <a:solidFill>
                  <a:prstClr val="black"/>
                </a:solidFill>
                <a:latin typeface="Gill Sans MT"/>
              </a:rPr>
              <a:t>Numbers: </a:t>
            </a:r>
            <a:r>
              <a:rPr lang="en-US" i="1" dirty="0">
                <a:solidFill>
                  <a:prstClr val="black"/>
                </a:solidFill>
                <a:latin typeface="Gill Sans MT"/>
              </a:rPr>
              <a:t> If a = b, then b = a</a:t>
            </a:r>
            <a:endParaRPr lang="en-US" dirty="0">
              <a:solidFill>
                <a:prstClr val="black"/>
              </a:solidFill>
              <a:latin typeface="Gill Sans MT"/>
            </a:endParaRPr>
          </a:p>
          <a:p>
            <a:pPr marL="365760" lvl="0" indent="-283464">
              <a:lnSpc>
                <a:spcPct val="100000"/>
              </a:lnSpc>
              <a:spcBef>
                <a:spcPts val="600"/>
              </a:spcBef>
              <a:spcAft>
                <a:spcPts val="0"/>
              </a:spcAft>
              <a:buClr>
                <a:srgbClr val="3891A7"/>
              </a:buClr>
              <a:buSzPct val="80000"/>
              <a:buFont typeface="Wingdings 2"/>
              <a:buChar char=""/>
            </a:pPr>
            <a:r>
              <a:rPr lang="en-US" dirty="0">
                <a:solidFill>
                  <a:prstClr val="black"/>
                </a:solidFill>
                <a:latin typeface="Gill Sans MT"/>
              </a:rPr>
              <a:t>Segments:  </a:t>
            </a:r>
            <a:r>
              <a:rPr lang="en-US" i="1" dirty="0">
                <a:solidFill>
                  <a:prstClr val="black"/>
                </a:solidFill>
                <a:latin typeface="Gill Sans MT"/>
              </a:rPr>
              <a:t>If AB = CD, then CD = AB</a:t>
            </a:r>
          </a:p>
          <a:p>
            <a:pPr marL="365760" lvl="0" indent="-283464">
              <a:lnSpc>
                <a:spcPct val="100000"/>
              </a:lnSpc>
              <a:spcBef>
                <a:spcPts val="600"/>
              </a:spcBef>
              <a:spcAft>
                <a:spcPts val="0"/>
              </a:spcAft>
              <a:buClr>
                <a:srgbClr val="3891A7"/>
              </a:buClr>
              <a:buSzPct val="80000"/>
              <a:buFont typeface="Wingdings 2"/>
              <a:buChar char=""/>
            </a:pPr>
            <a:r>
              <a:rPr lang="en-US" dirty="0">
                <a:solidFill>
                  <a:prstClr val="black"/>
                </a:solidFill>
                <a:latin typeface="Gill Sans MT"/>
              </a:rPr>
              <a:t>Angles:  </a:t>
            </a:r>
            <a:r>
              <a:rPr lang="en-US" i="1" dirty="0">
                <a:solidFill>
                  <a:prstClr val="black"/>
                </a:solidFill>
                <a:latin typeface="Gill Sans MT"/>
              </a:rPr>
              <a:t>If m&lt;A = m&lt;B, then m&lt;B = m&lt;A</a:t>
            </a:r>
          </a:p>
          <a:p>
            <a:pPr marL="82296" lvl="0" indent="0">
              <a:lnSpc>
                <a:spcPct val="100000"/>
              </a:lnSpc>
              <a:spcBef>
                <a:spcPts val="600"/>
              </a:spcBef>
              <a:spcAft>
                <a:spcPts val="0"/>
              </a:spcAft>
              <a:buClr>
                <a:srgbClr val="3891A7"/>
              </a:buClr>
              <a:buSzPct val="80000"/>
              <a:buNone/>
            </a:pPr>
            <a:r>
              <a:rPr lang="en-US" sz="3200" u="sng" dirty="0">
                <a:solidFill>
                  <a:prstClr val="black"/>
                </a:solidFill>
                <a:latin typeface="Gill Sans MT"/>
              </a:rPr>
              <a:t>Transitive Property</a:t>
            </a:r>
          </a:p>
          <a:p>
            <a:pPr marL="365760" lvl="0" indent="-283464">
              <a:lnSpc>
                <a:spcPct val="100000"/>
              </a:lnSpc>
              <a:spcBef>
                <a:spcPts val="600"/>
              </a:spcBef>
              <a:spcAft>
                <a:spcPts val="0"/>
              </a:spcAft>
              <a:buClr>
                <a:srgbClr val="3891A7"/>
              </a:buClr>
              <a:buSzPct val="80000"/>
              <a:buFont typeface="Wingdings 2"/>
              <a:buChar char=""/>
            </a:pPr>
            <a:r>
              <a:rPr lang="en-US" dirty="0">
                <a:solidFill>
                  <a:prstClr val="black"/>
                </a:solidFill>
                <a:latin typeface="Gill Sans MT"/>
              </a:rPr>
              <a:t>Numbers:  </a:t>
            </a:r>
            <a:r>
              <a:rPr lang="en-US" i="1" dirty="0">
                <a:solidFill>
                  <a:prstClr val="black"/>
                </a:solidFill>
                <a:latin typeface="Gill Sans MT"/>
              </a:rPr>
              <a:t>If a = b and b = c, then a = c</a:t>
            </a:r>
            <a:endParaRPr lang="en-US" dirty="0">
              <a:solidFill>
                <a:prstClr val="black"/>
              </a:solidFill>
              <a:latin typeface="Gill Sans MT"/>
            </a:endParaRPr>
          </a:p>
          <a:p>
            <a:pPr marL="365760" lvl="0" indent="-283464">
              <a:lnSpc>
                <a:spcPct val="100000"/>
              </a:lnSpc>
              <a:spcBef>
                <a:spcPts val="600"/>
              </a:spcBef>
              <a:spcAft>
                <a:spcPts val="0"/>
              </a:spcAft>
              <a:buClr>
                <a:srgbClr val="3891A7"/>
              </a:buClr>
              <a:buSzPct val="80000"/>
              <a:buFont typeface="Wingdings 2"/>
              <a:buChar char=""/>
            </a:pPr>
            <a:r>
              <a:rPr lang="en-US" dirty="0">
                <a:solidFill>
                  <a:prstClr val="black"/>
                </a:solidFill>
                <a:latin typeface="Gill Sans MT"/>
              </a:rPr>
              <a:t>Segments:  </a:t>
            </a:r>
            <a:r>
              <a:rPr lang="en-US" i="1" dirty="0">
                <a:solidFill>
                  <a:prstClr val="black"/>
                </a:solidFill>
                <a:latin typeface="Gill Sans MT"/>
              </a:rPr>
              <a:t>If AB = CD and CD = EF, then AB = EF</a:t>
            </a:r>
            <a:endParaRPr lang="en-US" dirty="0">
              <a:solidFill>
                <a:prstClr val="black"/>
              </a:solidFill>
              <a:latin typeface="Gill Sans MT"/>
            </a:endParaRPr>
          </a:p>
          <a:p>
            <a:pPr marL="365760" lvl="0" indent="-283464">
              <a:lnSpc>
                <a:spcPct val="100000"/>
              </a:lnSpc>
              <a:spcBef>
                <a:spcPts val="600"/>
              </a:spcBef>
              <a:spcAft>
                <a:spcPts val="0"/>
              </a:spcAft>
              <a:buClr>
                <a:srgbClr val="3891A7"/>
              </a:buClr>
              <a:buSzPct val="80000"/>
              <a:buFont typeface="Wingdings 2"/>
              <a:buChar char=""/>
            </a:pPr>
            <a:r>
              <a:rPr lang="en-US" dirty="0">
                <a:solidFill>
                  <a:prstClr val="black"/>
                </a:solidFill>
                <a:latin typeface="Gill Sans MT"/>
              </a:rPr>
              <a:t>Angles:  </a:t>
            </a:r>
            <a:r>
              <a:rPr lang="en-US" i="1" dirty="0">
                <a:solidFill>
                  <a:prstClr val="black"/>
                </a:solidFill>
                <a:latin typeface="Gill Sans MT"/>
              </a:rPr>
              <a:t>If m&lt;A = m&lt;B and m&lt;B = m&lt;C, then m&lt;A = m&lt;C</a:t>
            </a:r>
            <a:endParaRPr lang="en-US" dirty="0">
              <a:solidFill>
                <a:prstClr val="black"/>
              </a:solidFill>
              <a:latin typeface="Gill Sans MT"/>
            </a:endParaRPr>
          </a:p>
          <a:p>
            <a:endParaRPr lang="en-US" dirty="0"/>
          </a:p>
        </p:txBody>
      </p:sp>
    </p:spTree>
    <p:extLst>
      <p:ext uri="{BB962C8B-B14F-4D97-AF65-F5344CB8AC3E}">
        <p14:creationId xmlns:p14="http://schemas.microsoft.com/office/powerpoint/2010/main" val="4166331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buFont typeface="Arial" panose="020B0604020202020204" pitchFamily="34" charset="0"/>
                  <a:buChar char="•"/>
                </a:pPr>
                <a:r>
                  <a:rPr lang="en-US" dirty="0" smtClean="0"/>
                  <a:t>Example 4</a:t>
                </a:r>
              </a:p>
              <a:p>
                <a:pPr lvl="1">
                  <a:buFont typeface="Arial" panose="020B0604020202020204" pitchFamily="34" charset="0"/>
                  <a:buChar char="•"/>
                </a:pPr>
                <a:r>
                  <a:rPr lang="en-US" dirty="0" smtClean="0"/>
                  <a:t>You are designing a logo to sell daffodils. Use the information given. (page 99)</a:t>
                </a:r>
              </a:p>
              <a:p>
                <a:pPr lvl="1">
                  <a:buFont typeface="Arial" panose="020B0604020202020204" pitchFamily="34" charset="0"/>
                  <a:buChar char="•"/>
                </a:pPr>
                <a:r>
                  <a:rPr lang="en-US" dirty="0" smtClean="0"/>
                  <a:t>Determine whether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𝐸𝐵𝐴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𝐷𝐵𝐶</m:t>
                    </m:r>
                  </m:oMath>
                </a14:m>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Example 5</a:t>
                </a:r>
              </a:p>
              <a:p>
                <a:pPr lvl="1">
                  <a:buFont typeface="Arial" panose="020B0604020202020204" pitchFamily="34" charset="0"/>
                  <a:buChar char="•"/>
                </a:pPr>
                <a:r>
                  <a:rPr lang="en-US" dirty="0" smtClean="0"/>
                  <a:t>In the diagram (page 100) </a:t>
                </a:r>
                <a:r>
                  <a:rPr lang="en-US" i="1" dirty="0" smtClean="0"/>
                  <a:t>AB = CD</a:t>
                </a:r>
                <a:r>
                  <a:rPr lang="en-US" dirty="0" smtClean="0"/>
                  <a:t>, show that </a:t>
                </a:r>
                <a:r>
                  <a:rPr lang="en-US" i="1" dirty="0" smtClean="0"/>
                  <a:t>AC = BD</a:t>
                </a:r>
              </a:p>
              <a:p>
                <a:pPr>
                  <a:buFont typeface="Arial" panose="020B0604020202020204" pitchFamily="34" charset="0"/>
                  <a:buChar char="•"/>
                </a:pPr>
                <a:endParaRPr lang="en-US" i="1"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55" t="-166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346" y="3356926"/>
            <a:ext cx="2103334" cy="2512168"/>
          </a:xfrm>
          <a:prstGeom prst="rect">
            <a:avLst/>
          </a:prstGeom>
        </p:spPr>
      </p:pic>
    </p:spTree>
    <p:extLst>
      <p:ext uri="{BB962C8B-B14F-4D97-AF65-F5344CB8AC3E}">
        <p14:creationId xmlns:p14="http://schemas.microsoft.com/office/powerpoint/2010/main" val="240072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2.6 – Prove Statement about Segments and Angles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t>Proof</a:t>
            </a:r>
          </a:p>
          <a:p>
            <a:pPr lvl="1">
              <a:buFont typeface="Arial" panose="020B0604020202020204" pitchFamily="34" charset="0"/>
              <a:buChar char="•"/>
            </a:pPr>
            <a:r>
              <a:rPr lang="en-US" dirty="0" smtClean="0"/>
              <a:t>Logical argument that shows a statement is true</a:t>
            </a:r>
          </a:p>
          <a:p>
            <a:pPr>
              <a:buFont typeface="Arial" panose="020B0604020202020204" pitchFamily="34" charset="0"/>
              <a:buChar char="•"/>
            </a:pPr>
            <a:endParaRPr lang="en-US" dirty="0"/>
          </a:p>
          <a:p>
            <a:pPr>
              <a:buFont typeface="Arial" panose="020B0604020202020204" pitchFamily="34" charset="0"/>
              <a:buChar char="•"/>
            </a:pPr>
            <a:r>
              <a:rPr lang="en-US" b="1" dirty="0" smtClean="0"/>
              <a:t>Two-column proof</a:t>
            </a:r>
          </a:p>
          <a:p>
            <a:pPr lvl="1">
              <a:buFont typeface="Arial" panose="020B0604020202020204" pitchFamily="34" charset="0"/>
              <a:buChar char="•"/>
            </a:pPr>
            <a:r>
              <a:rPr lang="en-US" dirty="0" smtClean="0"/>
              <a:t>Format for proof that has numbered statements and corresponding reasons that show an argument in logical order</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Example 1</a:t>
            </a:r>
          </a:p>
          <a:p>
            <a:pPr lvl="1">
              <a:buFont typeface="Arial" panose="020B0604020202020204" pitchFamily="34" charset="0"/>
              <a:buChar char="•"/>
            </a:pPr>
            <a:r>
              <a:rPr lang="en-US" dirty="0" smtClean="0"/>
              <a:t>Write two-column proof for situation in example 4, lesson 2.5 (Daffodil logo)</a:t>
            </a:r>
            <a:endParaRPr lang="en-US" dirty="0"/>
          </a:p>
        </p:txBody>
      </p:sp>
    </p:spTree>
    <p:extLst>
      <p:ext uri="{BB962C8B-B14F-4D97-AF65-F5344CB8AC3E}">
        <p14:creationId xmlns:p14="http://schemas.microsoft.com/office/powerpoint/2010/main" val="285566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b="1" dirty="0" smtClean="0"/>
                  <a:t>Theorem</a:t>
                </a:r>
              </a:p>
              <a:p>
                <a:pPr lvl="1">
                  <a:buFont typeface="Arial" panose="020B0604020202020204" pitchFamily="34" charset="0"/>
                  <a:buChar char="•"/>
                </a:pPr>
                <a:r>
                  <a:rPr lang="en-US" dirty="0" smtClean="0"/>
                  <a:t>Statement that can be proven</a:t>
                </a:r>
              </a:p>
              <a:p>
                <a:pPr lvl="1">
                  <a:buFont typeface="Arial" panose="020B0604020202020204" pitchFamily="34" charset="0"/>
                  <a:buChar char="•"/>
                </a:pPr>
                <a:r>
                  <a:rPr lang="en-US" dirty="0" smtClean="0"/>
                  <a:t>Once theorem is proved, it can be used as a reason in other proofs</a:t>
                </a:r>
              </a:p>
              <a:p>
                <a:pPr>
                  <a:buFont typeface="Arial" panose="020B0604020202020204" pitchFamily="34" charset="0"/>
                  <a:buChar char="•"/>
                </a:pPr>
                <a:endParaRPr lang="en-US" dirty="0"/>
              </a:p>
              <a:p>
                <a:pPr>
                  <a:buFont typeface="Arial" panose="020B0604020202020204" pitchFamily="34" charset="0"/>
                  <a:buChar char="•"/>
                </a:pPr>
                <a:r>
                  <a:rPr lang="en-US" b="1" dirty="0" smtClean="0"/>
                  <a:t>Theorem 2.1 – Congruence of Segments</a:t>
                </a:r>
              </a:p>
              <a:p>
                <a:pPr lvl="1">
                  <a:buFont typeface="Arial" panose="020B0604020202020204" pitchFamily="34" charset="0"/>
                  <a:buChar char="•"/>
                </a:pPr>
                <a:r>
                  <a:rPr lang="en-US" b="1" dirty="0" smtClean="0"/>
                  <a:t>Reflexive</a:t>
                </a:r>
                <a:r>
                  <a:rPr lang="en-US" dirty="0" smtClean="0"/>
                  <a:t>:	For any segment </a:t>
                </a:r>
                <a:r>
                  <a:rPr lang="en-US" i="1" dirty="0" smtClean="0"/>
                  <a:t>AB.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m:t>
                        </m:r>
                      </m:e>
                    </m:acc>
                    <m:r>
                      <a:rPr lang="en-US" i="1">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oMath>
                </a14:m>
                <a:endParaRPr lang="en-US" b="1" dirty="0" smtClean="0"/>
              </a:p>
              <a:p>
                <a:pPr lvl="1">
                  <a:buFont typeface="Arial" panose="020B0604020202020204" pitchFamily="34" charset="0"/>
                  <a:buChar char="•"/>
                </a:pPr>
                <a:r>
                  <a:rPr lang="en-US" b="1" dirty="0" smtClean="0"/>
                  <a:t>Symmetric:	</a:t>
                </a:r>
                <a14:m>
                  <m:oMath xmlns:m="http://schemas.openxmlformats.org/officeDocument/2006/math">
                    <m:r>
                      <a:rPr lang="en-US" b="0" i="1" smtClean="0">
                        <a:latin typeface="Cambria Math" panose="02040503050406030204" pitchFamily="18" charset="0"/>
                      </a:rPr>
                      <m:t>𝐼𝑓</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𝐶𝐷</m:t>
                        </m:r>
                      </m:e>
                    </m:acc>
                    <m:r>
                      <a:rPr lang="en-US" b="0" i="1" smtClean="0">
                        <a:latin typeface="Cambria Math" panose="02040503050406030204" pitchFamily="18" charset="0"/>
                      </a:rPr>
                      <m:t>, </m:t>
                    </m:r>
                    <m:r>
                      <a:rPr lang="en-US" b="0" i="1" smtClean="0">
                        <a:latin typeface="Cambria Math" panose="02040503050406030204" pitchFamily="18" charset="0"/>
                      </a:rPr>
                      <m:t>𝑡h𝑒𝑛</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𝐶𝐷</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𝐴𝐵</m:t>
                        </m:r>
                      </m:e>
                    </m:acc>
                  </m:oMath>
                </a14:m>
                <a:endParaRPr lang="en-US" dirty="0" smtClean="0"/>
              </a:p>
              <a:p>
                <a:pPr lvl="1">
                  <a:buFont typeface="Arial" panose="020B0604020202020204" pitchFamily="34" charset="0"/>
                  <a:buChar char="•"/>
                </a:pPr>
                <a:r>
                  <a:rPr lang="en-US" b="1" dirty="0" smtClean="0"/>
                  <a:t>Transitive:	</a:t>
                </a:r>
                <a14:m>
                  <m:oMath xmlns:m="http://schemas.openxmlformats.org/officeDocument/2006/math">
                    <m:r>
                      <a:rPr lang="en-US" b="0" i="1" smtClean="0">
                        <a:latin typeface="Cambria Math" panose="02040503050406030204" pitchFamily="18" charset="0"/>
                      </a:rPr>
                      <m:t>𝐼𝑓</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𝐶𝐷</m:t>
                        </m:r>
                      </m:e>
                    </m:acc>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𝐶𝐷</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𝐸𝐹</m:t>
                        </m:r>
                      </m:e>
                    </m:acc>
                    <m:r>
                      <a:rPr lang="en-US" b="0" i="1" smtClean="0">
                        <a:latin typeface="Cambria Math" panose="02040503050406030204" pitchFamily="18" charset="0"/>
                      </a:rPr>
                      <m:t>, </m:t>
                    </m:r>
                    <m:r>
                      <a:rPr lang="en-US" b="0" i="1" smtClean="0">
                        <a:latin typeface="Cambria Math" panose="02040503050406030204" pitchFamily="18" charset="0"/>
                      </a:rPr>
                      <m:t>𝑡h𝑒𝑛</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𝐸𝐹</m:t>
                        </m:r>
                      </m:e>
                    </m:acc>
                  </m:oMath>
                </a14:m>
                <a:endParaRPr lang="en-US" dirty="0" smtClean="0"/>
              </a:p>
              <a:p>
                <a:pPr>
                  <a:buFont typeface="Arial" panose="020B0604020202020204" pitchFamily="34" charset="0"/>
                  <a:buChar char="•"/>
                </a:pPr>
                <a:endParaRPr lang="en-US" b="1" dirty="0"/>
              </a:p>
              <a:p>
                <a:pPr>
                  <a:buFont typeface="Arial" panose="020B0604020202020204" pitchFamily="34" charset="0"/>
                  <a:buChar char="•"/>
                </a:pPr>
                <a:r>
                  <a:rPr lang="en-US" b="1" dirty="0" smtClean="0"/>
                  <a:t>Theorem 2.2 – Congruence of Angles</a:t>
                </a:r>
              </a:p>
              <a:p>
                <a:pPr lvl="1">
                  <a:buFont typeface="Arial" panose="020B0604020202020204" pitchFamily="34" charset="0"/>
                  <a:buChar char="•"/>
                </a:pPr>
                <a:r>
                  <a:rPr lang="en-US" b="1" dirty="0" smtClean="0"/>
                  <a:t>Reflexive:	</a:t>
                </a:r>
                <a:r>
                  <a:rPr lang="en-US" dirty="0" smtClean="0"/>
                  <a:t>For any angle A.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endParaRPr lang="en-US" b="1" dirty="0" smtClean="0"/>
              </a:p>
              <a:p>
                <a:pPr lvl="1">
                  <a:buFont typeface="Arial" panose="020B0604020202020204" pitchFamily="34" charset="0"/>
                  <a:buChar char="•"/>
                </a:pPr>
                <a:r>
                  <a:rPr lang="en-US" b="1" dirty="0" smtClean="0"/>
                  <a:t>Symmetric:	</a:t>
                </a:r>
                <a14:m>
                  <m:oMath xmlns:m="http://schemas.openxmlformats.org/officeDocument/2006/math">
                    <m:r>
                      <a:rPr lang="en-US" b="0" i="1" smtClean="0">
                        <a:latin typeface="Cambria Math" panose="02040503050406030204" pitchFamily="18" charset="0"/>
                      </a:rPr>
                      <m:t>𝐼𝑓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endParaRPr lang="en-US" dirty="0" smtClean="0"/>
              </a:p>
              <a:p>
                <a:pPr lvl="1">
                  <a:buFont typeface="Arial" panose="020B0604020202020204" pitchFamily="34" charset="0"/>
                  <a:buChar char="•"/>
                </a:pPr>
                <a:r>
                  <a:rPr lang="en-US" b="1" dirty="0" smtClean="0"/>
                  <a:t>Transitive:	</a:t>
                </a:r>
                <a14:m>
                  <m:oMath xmlns:m="http://schemas.openxmlformats.org/officeDocument/2006/math">
                    <m:r>
                      <a:rPr lang="en-US" b="0" i="1" smtClean="0">
                        <a:latin typeface="Cambria Math" panose="02040503050406030204" pitchFamily="18" charset="0"/>
                      </a:rPr>
                      <m:t>𝐼𝑓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2576"/>
                </a:stretch>
              </a:blipFill>
            </p:spPr>
            <p:txBody>
              <a:bodyPr/>
              <a:lstStyle/>
              <a:p>
                <a:r>
                  <a:rPr lang="en-US">
                    <a:noFill/>
                  </a:rPr>
                  <a:t> </a:t>
                </a:r>
              </a:p>
            </p:txBody>
          </p:sp>
        </mc:Fallback>
      </mc:AlternateContent>
    </p:spTree>
    <p:extLst>
      <p:ext uri="{BB962C8B-B14F-4D97-AF65-F5344CB8AC3E}">
        <p14:creationId xmlns:p14="http://schemas.microsoft.com/office/powerpoint/2010/main" val="135693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buFont typeface="Arial" panose="020B0604020202020204" pitchFamily="34" charset="0"/>
                  <a:buChar char="•"/>
                </a:pPr>
                <a:r>
                  <a:rPr lang="en-US" dirty="0" smtClean="0"/>
                  <a:t>Example 2 - Name the property illustrated by the statement</a:t>
                </a:r>
              </a:p>
              <a:p>
                <a:pPr marL="544068" lvl="1" indent="-342900">
                  <a:buFont typeface="+mj-lt"/>
                  <a:buAutoNum type="alphaLcPeriod"/>
                </a:pPr>
                <a14:m>
                  <m:oMath xmlns:m="http://schemas.openxmlformats.org/officeDocument/2006/math">
                    <m:r>
                      <a:rPr lang="en-US" i="1">
                        <a:latin typeface="Cambria Math" panose="02040503050406030204" pitchFamily="18" charset="0"/>
                      </a:rPr>
                      <m:t>𝐼𝑓</m:t>
                    </m:r>
                    <m:r>
                      <a:rPr lang="en-US" i="1">
                        <a:latin typeface="Cambria Math" panose="02040503050406030204" pitchFamily="18" charset="0"/>
                      </a:rPr>
                      <m:t> ∠</m:t>
                    </m:r>
                    <m:r>
                      <a:rPr lang="en-US" b="0" i="1" smtClean="0">
                        <a:latin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𝑎𝑛𝑑</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𝑡h𝑒𝑛</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oMath>
                </a14:m>
                <a:endParaRPr lang="en-US" dirty="0"/>
              </a:p>
              <a:p>
                <a:pPr marL="544068" lvl="1" indent="-342900">
                  <a:buFont typeface="+mj-lt"/>
                  <a:buAutoNum type="alphaLcPeriod"/>
                </a:pPr>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𝐼𝑓</m:t>
                    </m:r>
                    <m:r>
                      <a:rPr lang="en-US" i="1">
                        <a:latin typeface="Cambria Math" panose="02040503050406030204" pitchFamily="18" charset="0"/>
                      </a:rPr>
                      <m:t> </m:t>
                    </m:r>
                    <m:acc>
                      <m:accPr>
                        <m:chr m:val="̅"/>
                        <m:ctrlPr>
                          <a:rPr lang="en-US" i="1">
                            <a:latin typeface="Cambria Math" panose="02040503050406030204" pitchFamily="18" charset="0"/>
                          </a:rPr>
                        </m:ctrlPr>
                      </m:accPr>
                      <m:e>
                        <m:r>
                          <a:rPr lang="en-US" b="0" i="1" smtClean="0">
                            <a:latin typeface="Cambria Math" panose="02040503050406030204" pitchFamily="18" charset="0"/>
                          </a:rPr>
                          <m:t>𝑁𝐾</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𝐵𝐷</m:t>
                        </m:r>
                      </m:e>
                    </m:acc>
                    <m:r>
                      <a:rPr lang="en-US" i="1">
                        <a:latin typeface="Cambria Math" panose="02040503050406030204" pitchFamily="18" charset="0"/>
                      </a:rPr>
                      <m:t>, </m:t>
                    </m:r>
                    <m:r>
                      <a:rPr lang="en-US" i="1">
                        <a:latin typeface="Cambria Math" panose="02040503050406030204" pitchFamily="18" charset="0"/>
                      </a:rPr>
                      <m:t>𝑡h𝑒𝑛</m:t>
                    </m:r>
                    <m:r>
                      <a:rPr lang="en-US" i="1">
                        <a:latin typeface="Cambria Math" panose="02040503050406030204" pitchFamily="18" charset="0"/>
                      </a:rPr>
                      <m:t> </m:t>
                    </m:r>
                    <m:acc>
                      <m:accPr>
                        <m:chr m:val="̅"/>
                        <m:ctrlPr>
                          <a:rPr lang="en-US" i="1">
                            <a:latin typeface="Cambria Math" panose="02040503050406030204" pitchFamily="18" charset="0"/>
                          </a:rPr>
                        </m:ctrlPr>
                      </m:accPr>
                      <m:e>
                        <m:r>
                          <a:rPr lang="en-US" b="0" i="1" smtClean="0">
                            <a:latin typeface="Cambria Math" panose="02040503050406030204" pitchFamily="18" charset="0"/>
                          </a:rPr>
                          <m:t>𝐵𝐷</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𝑁𝐾</m:t>
                        </m:r>
                      </m:e>
                    </m:acc>
                  </m:oMath>
                </a14:m>
                <a:endParaRPr lang="en-US" dirty="0" smtClean="0"/>
              </a:p>
              <a:p>
                <a:pPr marL="0" indent="0">
                  <a:buNone/>
                </a:pPr>
                <a:endParaRPr lang="en-US" dirty="0" smtClean="0"/>
              </a:p>
              <a:p>
                <a:pPr>
                  <a:buFont typeface="Arial" panose="020B0604020202020204" pitchFamily="34" charset="0"/>
                  <a:buChar char="•"/>
                </a:pPr>
                <a:r>
                  <a:rPr lang="en-US" dirty="0" smtClean="0"/>
                  <a:t>Example 3</a:t>
                </a:r>
              </a:p>
              <a:p>
                <a:pPr lvl="1">
                  <a:buFont typeface="Arial" panose="020B0604020202020204" pitchFamily="34" charset="0"/>
                  <a:buChar char="•"/>
                </a:pPr>
                <a:r>
                  <a:rPr lang="en-US" dirty="0" smtClean="0"/>
                  <a:t>Prove this property of midpoints</a:t>
                </a:r>
              </a:p>
              <a:p>
                <a:pPr lvl="1">
                  <a:buFont typeface="Arial" panose="020B0604020202020204" pitchFamily="34" charset="0"/>
                  <a:buChar char="•"/>
                </a:pPr>
                <a:endParaRPr lang="en-US" dirty="0"/>
              </a:p>
              <a:p>
                <a:pPr lvl="1">
                  <a:buFont typeface="Arial" panose="020B0604020202020204" pitchFamily="34" charset="0"/>
                  <a:buChar char="•"/>
                </a:pPr>
                <a:r>
                  <a:rPr lang="en-US" dirty="0" smtClean="0"/>
                  <a:t>If you know that </a:t>
                </a:r>
                <a:r>
                  <a:rPr lang="en-US" i="1" dirty="0" smtClean="0"/>
                  <a:t>M</a:t>
                </a:r>
                <a:r>
                  <a:rPr lang="en-US" dirty="0" smtClean="0"/>
                  <a:t> is the midpoint of segment AB, prove the </a:t>
                </a:r>
                <a:r>
                  <a:rPr lang="en-US" i="1" dirty="0" smtClean="0"/>
                  <a:t>AB </a:t>
                </a:r>
                <a:r>
                  <a:rPr lang="en-US" dirty="0" smtClean="0"/>
                  <a:t>is two times </a:t>
                </a:r>
                <a:r>
                  <a:rPr lang="en-US" i="1" dirty="0" smtClean="0"/>
                  <a:t>AM</a:t>
                </a:r>
                <a:r>
                  <a:rPr lang="en-US" dirty="0" smtClean="0"/>
                  <a:t> and </a:t>
                </a:r>
                <a:r>
                  <a:rPr lang="en-US" i="1" dirty="0" smtClean="0"/>
                  <a:t>AM </a:t>
                </a:r>
                <a:r>
                  <a:rPr lang="en-US" dirty="0" smtClean="0"/>
                  <a:t>is one half of </a:t>
                </a:r>
                <a:r>
                  <a:rPr lang="en-US" i="1" dirty="0" smtClean="0"/>
                  <a:t>AB.</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55" t="-1667" r="-303"/>
                </a:stretch>
              </a:blipFill>
            </p:spPr>
            <p:txBody>
              <a:bodyPr/>
              <a:lstStyle/>
              <a:p>
                <a:r>
                  <a:rPr lang="en-US">
                    <a:noFill/>
                  </a:rPr>
                  <a:t> </a:t>
                </a:r>
              </a:p>
            </p:txBody>
          </p:sp>
        </mc:Fallback>
      </mc:AlternateContent>
    </p:spTree>
    <p:extLst>
      <p:ext uri="{BB962C8B-B14F-4D97-AF65-F5344CB8AC3E}">
        <p14:creationId xmlns:p14="http://schemas.microsoft.com/office/powerpoint/2010/main" val="62037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Walking down a hallway at the mall, you notice the music store is halfway between the food court and the shoe store. The shoe store is halfway between the music store and the book store. Prove that the distance between the entrances of the food court and music store is the same as the distance between the entrances of the shoe store and bookstore.</a:t>
            </a:r>
          </a:p>
          <a:p>
            <a:pPr marL="0" indent="0">
              <a:buNone/>
            </a:pPr>
            <a:endParaRPr lang="en-US" dirty="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422" y="4118932"/>
            <a:ext cx="1836115" cy="1750162"/>
          </a:xfrm>
          <a:prstGeom prst="rect">
            <a:avLst/>
          </a:prstGeom>
        </p:spPr>
      </p:pic>
    </p:spTree>
    <p:extLst>
      <p:ext uri="{BB962C8B-B14F-4D97-AF65-F5344CB8AC3E}">
        <p14:creationId xmlns:p14="http://schemas.microsoft.com/office/powerpoint/2010/main" val="2965808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 – Prove Angle Pair Relationships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Sometimes a new theorem describes a relationship that is useful in writing proofs</a:t>
            </a:r>
          </a:p>
          <a:p>
            <a:pPr>
              <a:buFont typeface="Arial" panose="020B0604020202020204" pitchFamily="34" charset="0"/>
              <a:buChar char="•"/>
            </a:pPr>
            <a:endParaRPr lang="en-US" dirty="0"/>
          </a:p>
          <a:p>
            <a:pPr>
              <a:buFont typeface="Arial" panose="020B0604020202020204" pitchFamily="34" charset="0"/>
              <a:buChar char="•"/>
            </a:pPr>
            <a:r>
              <a:rPr lang="en-US" b="1" dirty="0" smtClean="0"/>
              <a:t>Theorem 2.3 – Right Angles Congruence Theorem</a:t>
            </a:r>
          </a:p>
          <a:p>
            <a:pPr lvl="1">
              <a:buFont typeface="Arial" panose="020B0604020202020204" pitchFamily="34" charset="0"/>
              <a:buChar char="•"/>
            </a:pPr>
            <a:r>
              <a:rPr lang="en-US" dirty="0" smtClean="0"/>
              <a:t>All right angles are congruent</a:t>
            </a:r>
          </a:p>
          <a:p>
            <a:pPr>
              <a:buFont typeface="Arial" panose="020B0604020202020204" pitchFamily="34" charset="0"/>
              <a:buChar char="•"/>
            </a:pPr>
            <a:endParaRPr lang="en-US" dirty="0"/>
          </a:p>
          <a:p>
            <a:pPr>
              <a:buFont typeface="Arial" panose="020B0604020202020204" pitchFamily="34" charset="0"/>
              <a:buChar char="•"/>
            </a:pPr>
            <a:r>
              <a:rPr lang="en-US" dirty="0" smtClean="0"/>
              <a:t>Example 1</a:t>
            </a:r>
          </a:p>
          <a:p>
            <a:pPr lvl="1">
              <a:buFont typeface="Arial" panose="020B0604020202020204" pitchFamily="34" charset="0"/>
              <a:buChar char="•"/>
            </a:pPr>
            <a:r>
              <a:rPr lang="en-US" dirty="0" smtClean="0"/>
              <a:t>Page 116</a:t>
            </a:r>
            <a:endParaRPr lang="en-US" dirty="0"/>
          </a:p>
        </p:txBody>
      </p:sp>
    </p:spTree>
    <p:extLst>
      <p:ext uri="{BB962C8B-B14F-4D97-AF65-F5344CB8AC3E}">
        <p14:creationId xmlns:p14="http://schemas.microsoft.com/office/powerpoint/2010/main" val="1004475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Supplements &amp; Complements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t>Theorem 2.4 – Congruent Supplements Theorem</a:t>
                </a:r>
              </a:p>
              <a:p>
                <a:pPr lvl="1">
                  <a:buFont typeface="Arial" panose="020B0604020202020204" pitchFamily="34" charset="0"/>
                  <a:buChar char="•"/>
                </a:pPr>
                <a:r>
                  <a:rPr lang="en-US" dirty="0" smtClean="0"/>
                  <a:t>If two angles are supplementary to the same angle (or to congruent angles), then they are congruent.</a:t>
                </a:r>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𝐼𝑓</m:t>
                    </m:r>
                    <m:r>
                      <a:rPr lang="en-US" b="0" i="1" smtClean="0">
                        <a:latin typeface="Cambria Math" panose="02040503050406030204" pitchFamily="18" charset="0"/>
                      </a:rPr>
                      <m:t> ∠1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∠2 </m:t>
                    </m:r>
                    <m:r>
                      <a:rPr lang="en-US" b="0" i="1" smtClean="0">
                        <a:latin typeface="Cambria Math" panose="02040503050406030204" pitchFamily="18" charset="0"/>
                        <a:ea typeface="Cambria Math" panose="02040503050406030204" pitchFamily="18" charset="0"/>
                      </a:rPr>
                      <m:t>𝑎𝑟𝑒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𝑠𝑢𝑝𝑝𝑙𝑒𝑚𝑒𝑛𝑡𝑎𝑟𝑦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∠3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∠2 </m:t>
                    </m:r>
                    <m:r>
                      <a:rPr lang="en-US" b="0" i="1" smtClean="0">
                        <a:latin typeface="Cambria Math" panose="02040503050406030204" pitchFamily="18" charset="0"/>
                        <a:ea typeface="Cambria Math" panose="02040503050406030204" pitchFamily="18" charset="0"/>
                      </a:rPr>
                      <m:t>𝑎𝑟𝑒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𝑠𝑢𝑝𝑝𝑙𝑒𝑚𝑒𝑛𝑡𝑎𝑟𝑦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𝑡h𝑒𝑛</m:t>
                    </m:r>
                    <m:r>
                      <a:rPr lang="en-US" b="0" i="1" smtClean="0">
                        <a:latin typeface="Cambria Math" panose="02040503050406030204" pitchFamily="18" charset="0"/>
                        <a:ea typeface="Cambria Math" panose="02040503050406030204" pitchFamily="18" charset="0"/>
                      </a:rPr>
                      <m:t> ∠1≅∠3</m:t>
                    </m:r>
                  </m:oMath>
                </a14:m>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b="1" dirty="0" smtClean="0"/>
                  <a:t>Theorem 2.5 – Congruent Complements Theorem</a:t>
                </a:r>
              </a:p>
              <a:p>
                <a:pPr lvl="1">
                  <a:buFont typeface="Arial" panose="020B0604020202020204" pitchFamily="34" charset="0"/>
                  <a:buChar char="•"/>
                </a:pPr>
                <a:r>
                  <a:rPr lang="en-US" dirty="0" smtClean="0"/>
                  <a:t>If two angles are complementary to the same angle (or to congruent angles), then they are congruent.</a:t>
                </a:r>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𝐼𝑓</m:t>
                    </m:r>
                    <m:r>
                      <a:rPr lang="en-US" b="0" i="1" smtClean="0">
                        <a:latin typeface="Cambria Math" panose="02040503050406030204" pitchFamily="18" charset="0"/>
                      </a:rPr>
                      <m:t> ∠4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∠5 </m:t>
                    </m:r>
                    <m:r>
                      <a:rPr lang="en-US" b="0" i="1" smtClean="0">
                        <a:latin typeface="Cambria Math" panose="02040503050406030204" pitchFamily="18" charset="0"/>
                        <a:ea typeface="Cambria Math" panose="02040503050406030204" pitchFamily="18" charset="0"/>
                      </a:rPr>
                      <m:t>𝑎𝑟𝑒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𝑐𝑜𝑚𝑝𝑙𝑒𝑚𝑒𝑛𝑡𝑎𝑟𝑦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∠6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∠5 </m:t>
                    </m:r>
                    <m:r>
                      <a:rPr lang="en-US" b="0" i="1" smtClean="0">
                        <a:latin typeface="Cambria Math" panose="02040503050406030204" pitchFamily="18" charset="0"/>
                        <a:ea typeface="Cambria Math" panose="02040503050406030204" pitchFamily="18" charset="0"/>
                      </a:rPr>
                      <m:t>𝑎𝑟𝑒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𝑐𝑜𝑚𝑝𝑙𝑒𝑚𝑒𝑛𝑡𝑎𝑟𝑦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𝑡h𝑒𝑛</m:t>
                    </m:r>
                    <m:r>
                      <a:rPr lang="en-US" b="0" i="1" smtClean="0">
                        <a:latin typeface="Cambria Math" panose="02040503050406030204" pitchFamily="18" charset="0"/>
                        <a:ea typeface="Cambria Math" panose="02040503050406030204" pitchFamily="18" charset="0"/>
                      </a:rPr>
                      <m:t> ∠4≅∠6</m:t>
                    </m:r>
                  </m:oMath>
                </a14:m>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Example 2</a:t>
                </a:r>
              </a:p>
              <a:p>
                <a:pPr lvl="1">
                  <a:buFont typeface="Arial" panose="020B0604020202020204" pitchFamily="34" charset="0"/>
                  <a:buChar char="•"/>
                </a:pPr>
                <a:r>
                  <a:rPr lang="en-US" dirty="0" smtClean="0"/>
                  <a:t>Prove that two angles supplementary to the same angle are congruent. (page 117)</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55" t="-1667"/>
                </a:stretch>
              </a:blipFill>
            </p:spPr>
            <p:txBody>
              <a:bodyPr/>
              <a:lstStyle/>
              <a:p>
                <a:r>
                  <a:rPr lang="en-US">
                    <a:noFill/>
                  </a:rPr>
                  <a:t> </a:t>
                </a:r>
              </a:p>
            </p:txBody>
          </p:sp>
        </mc:Fallback>
      </mc:AlternateContent>
    </p:spTree>
    <p:extLst>
      <p:ext uri="{BB962C8B-B14F-4D97-AF65-F5344CB8AC3E}">
        <p14:creationId xmlns:p14="http://schemas.microsoft.com/office/powerpoint/2010/main" val="3715483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Intersecting Lines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When two lines intersect, pairs of vertical angles and linear pairs are formed</a:t>
                </a:r>
              </a:p>
              <a:p>
                <a:pPr>
                  <a:buFont typeface="Arial" panose="020B0604020202020204" pitchFamily="34" charset="0"/>
                  <a:buChar char="•"/>
                </a:pPr>
                <a:endParaRPr lang="en-US" dirty="0"/>
              </a:p>
              <a:p>
                <a:pPr>
                  <a:buFont typeface="Arial" panose="020B0604020202020204" pitchFamily="34" charset="0"/>
                  <a:buChar char="•"/>
                </a:pPr>
                <a:r>
                  <a:rPr lang="en-US" b="1" dirty="0" smtClean="0"/>
                  <a:t>Postulate 12 – Linear Pair Postulate</a:t>
                </a:r>
              </a:p>
              <a:p>
                <a:pPr lvl="1">
                  <a:buFont typeface="Arial" panose="020B0604020202020204" pitchFamily="34" charset="0"/>
                  <a:buChar char="•"/>
                </a:pPr>
                <a:r>
                  <a:rPr lang="en-US" dirty="0" smtClean="0"/>
                  <a:t>If two angles form a linear pair, then they are supplementary</a:t>
                </a:r>
              </a:p>
              <a:p>
                <a:pPr lvl="1">
                  <a:buFont typeface="Arial" panose="020B0604020202020204" pitchFamily="34" charset="0"/>
                  <a:buChar char="•"/>
                </a:pP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∠2 </m:t>
                    </m:r>
                    <m:r>
                      <a:rPr lang="en-US" b="0" i="1" smtClean="0">
                        <a:latin typeface="Cambria Math" panose="02040503050406030204" pitchFamily="18" charset="0"/>
                        <a:ea typeface="Cambria Math" panose="02040503050406030204" pitchFamily="18" charset="0"/>
                      </a:rPr>
                      <m:t>𝑓𝑜𝑟𝑚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𝑙𝑖𝑛𝑒𝑎𝑟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𝑝𝑎𝑖𝑟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m:t>
                    </m:r>
                    <m:r>
                      <a:rPr lang="en-US" b="0" i="1" smtClean="0">
                        <a:latin typeface="Cambria Math" panose="02040503050406030204" pitchFamily="18" charset="0"/>
                        <a:ea typeface="Cambria Math" panose="02040503050406030204" pitchFamily="18" charset="0"/>
                      </a:rPr>
                      <m:t> ∠1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∠2 </m:t>
                    </m:r>
                    <m:r>
                      <a:rPr lang="en-US" b="0" i="1" smtClean="0">
                        <a:latin typeface="Cambria Math" panose="02040503050406030204" pitchFamily="18" charset="0"/>
                        <a:ea typeface="Cambria Math" panose="02040503050406030204" pitchFamily="18" charset="0"/>
                      </a:rPr>
                      <m:t>𝑎𝑟𝑒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𝑠𝑢𝑝𝑝𝑙𝑒𝑚𝑒𝑛𝑡𝑎𝑟𝑦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∠2=180°</m:t>
                    </m:r>
                  </m:oMath>
                </a14:m>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b="1" dirty="0" smtClean="0"/>
                  <a:t>Theorem 2.6 – Vertical Angle Congruence Theorem</a:t>
                </a:r>
              </a:p>
              <a:p>
                <a:pPr lvl="1">
                  <a:buFont typeface="Arial" panose="020B0604020202020204" pitchFamily="34" charset="0"/>
                  <a:buChar char="•"/>
                </a:pPr>
                <a:r>
                  <a:rPr lang="en-US" dirty="0" smtClean="0"/>
                  <a:t>Vertical angles are congruent</a:t>
                </a:r>
              </a:p>
              <a:p>
                <a:pPr>
                  <a:buFont typeface="Arial" panose="020B0604020202020204" pitchFamily="34" charset="0"/>
                  <a:buChar char="•"/>
                </a:pPr>
                <a:endParaRPr lang="en-US" dirty="0"/>
              </a:p>
              <a:p>
                <a:pPr>
                  <a:buFont typeface="Arial" panose="020B0604020202020204" pitchFamily="34" charset="0"/>
                  <a:buChar char="•"/>
                </a:pPr>
                <a:r>
                  <a:rPr lang="en-US" dirty="0" smtClean="0"/>
                  <a:t>Example 3 – Prove vertical angles are congruent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55" t="-2273"/>
                </a:stretch>
              </a:blipFill>
            </p:spPr>
            <p:txBody>
              <a:bodyPr/>
              <a:lstStyle/>
              <a:p>
                <a:r>
                  <a:rPr lang="en-US">
                    <a:noFill/>
                  </a:rPr>
                  <a:t> </a:t>
                </a:r>
              </a:p>
            </p:txBody>
          </p:sp>
        </mc:Fallback>
      </mc:AlternateContent>
    </p:spTree>
    <p:extLst>
      <p:ext uri="{BB962C8B-B14F-4D97-AF65-F5344CB8AC3E}">
        <p14:creationId xmlns:p14="http://schemas.microsoft.com/office/powerpoint/2010/main" val="243570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Inductive Reasoning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a:t>
            </a:r>
            <a:r>
              <a:rPr lang="en-US" b="1" dirty="0" smtClean="0"/>
              <a:t>Conjecture</a:t>
            </a:r>
          </a:p>
          <a:p>
            <a:pPr lvl="1">
              <a:buFont typeface="Arial" panose="020B0604020202020204" pitchFamily="34" charset="0"/>
              <a:buChar char="•"/>
            </a:pPr>
            <a:r>
              <a:rPr lang="en-US" dirty="0" smtClean="0"/>
              <a:t>Unproven statement that is based on observations</a:t>
            </a:r>
          </a:p>
          <a:p>
            <a:pPr>
              <a:buFont typeface="Arial" panose="020B0604020202020204" pitchFamily="34" charset="0"/>
              <a:buChar char="•"/>
            </a:pPr>
            <a:endParaRPr lang="en-US" dirty="0"/>
          </a:p>
          <a:p>
            <a:pPr>
              <a:buFont typeface="Arial" panose="020B0604020202020204" pitchFamily="34" charset="0"/>
              <a:buChar char="•"/>
            </a:pPr>
            <a:r>
              <a:rPr lang="en-US" b="1" dirty="0" smtClean="0"/>
              <a:t>Inductive reasoning</a:t>
            </a:r>
          </a:p>
          <a:p>
            <a:pPr lvl="1">
              <a:buFont typeface="Arial" panose="020B0604020202020204" pitchFamily="34" charset="0"/>
              <a:buChar char="•"/>
            </a:pPr>
            <a:r>
              <a:rPr lang="en-US" dirty="0" smtClean="0"/>
              <a:t>Process that involves looking for patterns and making conjectures</a:t>
            </a:r>
          </a:p>
          <a:p>
            <a:pPr>
              <a:buFont typeface="Arial" panose="020B0604020202020204" pitchFamily="34" charset="0"/>
              <a:buChar char="•"/>
            </a:pPr>
            <a:endParaRPr lang="en-US" dirty="0"/>
          </a:p>
          <a:p>
            <a:pPr>
              <a:buFont typeface="Arial" panose="020B0604020202020204" pitchFamily="34" charset="0"/>
              <a:buChar char="•"/>
            </a:pPr>
            <a:r>
              <a:rPr lang="en-US" dirty="0" smtClean="0"/>
              <a:t>Example 3</a:t>
            </a:r>
          </a:p>
          <a:p>
            <a:pPr lvl="1">
              <a:buFont typeface="Arial" panose="020B0604020202020204" pitchFamily="34" charset="0"/>
              <a:buChar char="•"/>
            </a:pPr>
            <a:r>
              <a:rPr lang="en-US" dirty="0" smtClean="0"/>
              <a:t>Given five collinear points, make a conjecture about the number of ways to connect different pairs of the points</a:t>
            </a:r>
            <a:endParaRPr lang="en-US" dirty="0"/>
          </a:p>
          <a:p>
            <a:pPr>
              <a:buFont typeface="Arial" panose="020B0604020202020204" pitchFamily="34" charset="0"/>
              <a:buChar char="•"/>
            </a:pPr>
            <a:endParaRPr lang="en-US" dirty="0" smtClean="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03382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Disproving Conjectures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To show a conjecture is true, you must show it is true for all cases</a:t>
            </a:r>
          </a:p>
          <a:p>
            <a:pPr>
              <a:buFont typeface="Arial" panose="020B0604020202020204" pitchFamily="34" charset="0"/>
              <a:buChar char="•"/>
            </a:pPr>
            <a:endParaRPr lang="en-US" dirty="0"/>
          </a:p>
          <a:p>
            <a:pPr>
              <a:buFont typeface="Arial" panose="020B0604020202020204" pitchFamily="34" charset="0"/>
              <a:buChar char="•"/>
            </a:pPr>
            <a:r>
              <a:rPr lang="en-US" b="1" dirty="0" smtClean="0"/>
              <a:t>Counterexample</a:t>
            </a:r>
          </a:p>
          <a:p>
            <a:pPr lvl="1">
              <a:buFont typeface="Arial" panose="020B0604020202020204" pitchFamily="34" charset="0"/>
              <a:buChar char="•"/>
            </a:pPr>
            <a:r>
              <a:rPr lang="en-US" dirty="0" smtClean="0"/>
              <a:t>Specific case for which the conjecture is false</a:t>
            </a:r>
          </a:p>
          <a:p>
            <a:pPr>
              <a:buFont typeface="Arial" panose="020B0604020202020204" pitchFamily="34" charset="0"/>
              <a:buChar char="•"/>
            </a:pPr>
            <a:endParaRPr lang="en-US" dirty="0"/>
          </a:p>
          <a:p>
            <a:pPr>
              <a:buFont typeface="Arial" panose="020B0604020202020204" pitchFamily="34" charset="0"/>
              <a:buChar char="•"/>
            </a:pPr>
            <a:r>
              <a:rPr lang="en-US" dirty="0" smtClean="0"/>
              <a:t>Example 5</a:t>
            </a:r>
          </a:p>
          <a:p>
            <a:pPr lvl="1">
              <a:buFont typeface="Arial" panose="020B0604020202020204" pitchFamily="34" charset="0"/>
              <a:buChar char="•"/>
            </a:pPr>
            <a:r>
              <a:rPr lang="en-US" dirty="0" smtClean="0"/>
              <a:t>A student makes the following conjecture about the sum of two numbers. Find a counterexample to disprove the student’s conjecture</a:t>
            </a:r>
          </a:p>
          <a:p>
            <a:pPr lvl="1">
              <a:buFont typeface="Arial" panose="020B0604020202020204" pitchFamily="34" charset="0"/>
              <a:buChar char="•"/>
            </a:pPr>
            <a:endParaRPr lang="en-US" dirty="0"/>
          </a:p>
          <a:p>
            <a:pPr lvl="1">
              <a:buFont typeface="Arial" panose="020B0604020202020204" pitchFamily="34" charset="0"/>
              <a:buChar char="•"/>
            </a:pPr>
            <a:r>
              <a:rPr lang="en-US" dirty="0" smtClean="0"/>
              <a:t>Conjecture: The sum of two numbers is always greater than the larger number.</a:t>
            </a:r>
          </a:p>
        </p:txBody>
      </p:sp>
    </p:spTree>
    <p:extLst>
      <p:ext uri="{BB962C8B-B14F-4D97-AF65-F5344CB8AC3E}">
        <p14:creationId xmlns:p14="http://schemas.microsoft.com/office/powerpoint/2010/main" val="36518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 Analyze Conditional Statements</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dirty="0" smtClean="0"/>
              <a:t>Conditional statement</a:t>
            </a:r>
          </a:p>
          <a:p>
            <a:pPr lvl="1">
              <a:buFont typeface="Arial" panose="020B0604020202020204" pitchFamily="34" charset="0"/>
              <a:buChar char="•"/>
            </a:pPr>
            <a:r>
              <a:rPr lang="en-US" dirty="0" smtClean="0"/>
              <a:t>Logical statement that has two parts, hypothesis and conclusion</a:t>
            </a:r>
          </a:p>
          <a:p>
            <a:pPr>
              <a:buFont typeface="Arial" panose="020B0604020202020204" pitchFamily="34" charset="0"/>
              <a:buChar char="•"/>
            </a:pPr>
            <a:endParaRPr lang="en-US" dirty="0"/>
          </a:p>
          <a:p>
            <a:pPr>
              <a:buFont typeface="Arial" panose="020B0604020202020204" pitchFamily="34" charset="0"/>
              <a:buChar char="•"/>
            </a:pPr>
            <a:r>
              <a:rPr lang="en-US" b="1" dirty="0" smtClean="0"/>
              <a:t>Hypothesis</a:t>
            </a:r>
          </a:p>
          <a:p>
            <a:pPr lvl="1">
              <a:buFont typeface="Arial" panose="020B0604020202020204" pitchFamily="34" charset="0"/>
              <a:buChar char="•"/>
            </a:pPr>
            <a:r>
              <a:rPr lang="en-US" dirty="0" smtClean="0"/>
              <a:t>“if” part of conditional statement</a:t>
            </a:r>
          </a:p>
          <a:p>
            <a:pPr>
              <a:buFont typeface="Arial" panose="020B0604020202020204" pitchFamily="34" charset="0"/>
              <a:buChar char="•"/>
            </a:pPr>
            <a:endParaRPr lang="en-US" dirty="0"/>
          </a:p>
          <a:p>
            <a:pPr>
              <a:buFont typeface="Arial" panose="020B0604020202020204" pitchFamily="34" charset="0"/>
              <a:buChar char="•"/>
            </a:pPr>
            <a:r>
              <a:rPr lang="en-US" b="1" dirty="0" smtClean="0"/>
              <a:t>Conclusion</a:t>
            </a:r>
          </a:p>
          <a:p>
            <a:pPr lvl="1">
              <a:buFont typeface="Arial" panose="020B0604020202020204" pitchFamily="34" charset="0"/>
              <a:buChar char="•"/>
            </a:pPr>
            <a:r>
              <a:rPr lang="en-US" dirty="0" smtClean="0"/>
              <a:t>“then” part of conditional statement</a:t>
            </a:r>
          </a:p>
          <a:p>
            <a:pPr>
              <a:buFont typeface="Arial" panose="020B0604020202020204" pitchFamily="34" charset="0"/>
              <a:buChar char="•"/>
            </a:pPr>
            <a:endParaRPr lang="en-US" dirty="0"/>
          </a:p>
          <a:p>
            <a:pPr algn="ctr">
              <a:buFont typeface="Arial" panose="020B0604020202020204" pitchFamily="34" charset="0"/>
              <a:buChar char="•"/>
            </a:pPr>
            <a:r>
              <a:rPr lang="en-US" dirty="0" smtClean="0"/>
              <a:t>“If it is raining, then there are clouds in the sky.”</a:t>
            </a:r>
            <a:endParaRPr lang="en-US" dirty="0"/>
          </a:p>
        </p:txBody>
      </p:sp>
    </p:spTree>
    <p:extLst>
      <p:ext uri="{BB962C8B-B14F-4D97-AF65-F5344CB8AC3E}">
        <p14:creationId xmlns:p14="http://schemas.microsoft.com/office/powerpoint/2010/main" val="201387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Conditional Statements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Example 1</a:t>
            </a:r>
          </a:p>
          <a:p>
            <a:pPr lvl="1">
              <a:buFont typeface="Arial" panose="020B0604020202020204" pitchFamily="34" charset="0"/>
              <a:buChar char="•"/>
            </a:pPr>
            <a:r>
              <a:rPr lang="en-US" dirty="0" smtClean="0"/>
              <a:t>Rewrite the following conditional statements in if-then form</a:t>
            </a:r>
          </a:p>
          <a:p>
            <a:pPr>
              <a:buFont typeface="Arial" panose="020B0604020202020204" pitchFamily="34" charset="0"/>
              <a:buChar char="•"/>
            </a:pPr>
            <a:endParaRPr lang="en-US" dirty="0"/>
          </a:p>
          <a:p>
            <a:pPr marL="457200" indent="-457200">
              <a:buFont typeface="+mj-lt"/>
              <a:buAutoNum type="alphaLcPeriod"/>
            </a:pPr>
            <a:r>
              <a:rPr lang="en-US" dirty="0" smtClean="0"/>
              <a:t>All birds have feathers</a:t>
            </a:r>
          </a:p>
          <a:p>
            <a:pPr marL="457200" indent="-457200">
              <a:buFont typeface="+mj-lt"/>
              <a:buAutoNum type="alphaLcPeriod"/>
            </a:pPr>
            <a:r>
              <a:rPr lang="en-US" dirty="0" smtClean="0"/>
              <a:t>Two angles are supplementary if they are a linear pair</a:t>
            </a:r>
          </a:p>
          <a:p>
            <a:pPr marL="457200" indent="-457200">
              <a:buFont typeface="+mj-lt"/>
              <a:buAutoNum type="alphaLcPeriod"/>
            </a:pPr>
            <a:endParaRPr lang="en-US" dirty="0"/>
          </a:p>
          <a:p>
            <a:pPr>
              <a:buFont typeface="Arial" panose="020B0604020202020204" pitchFamily="34" charset="0"/>
              <a:buChar char="•"/>
            </a:pPr>
            <a:r>
              <a:rPr lang="en-US" b="1" dirty="0" smtClean="0"/>
              <a:t>Solutions</a:t>
            </a:r>
          </a:p>
          <a:p>
            <a:pPr marL="544068" lvl="1" indent="-342900">
              <a:buFont typeface="+mj-lt"/>
              <a:buAutoNum type="alphaLcPeriod"/>
            </a:pPr>
            <a:r>
              <a:rPr lang="en-US" dirty="0" smtClean="0"/>
              <a:t>If an animal is a bird, then it has feathers.</a:t>
            </a:r>
          </a:p>
          <a:p>
            <a:pPr marL="544068" lvl="1" indent="-342900">
              <a:buFont typeface="+mj-lt"/>
              <a:buAutoNum type="alphaLcPeriod"/>
            </a:pPr>
            <a:r>
              <a:rPr lang="en-US" dirty="0" smtClean="0"/>
              <a:t>If two angles are a linear pair, then they are supplementary.</a:t>
            </a:r>
            <a:endParaRPr lang="en-US" dirty="0"/>
          </a:p>
        </p:txBody>
      </p:sp>
    </p:spTree>
    <p:extLst>
      <p:ext uri="{BB962C8B-B14F-4D97-AF65-F5344CB8AC3E}">
        <p14:creationId xmlns:p14="http://schemas.microsoft.com/office/powerpoint/2010/main" val="74270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t>Negation</a:t>
            </a:r>
          </a:p>
          <a:p>
            <a:pPr lvl="1">
              <a:buFont typeface="Arial" panose="020B0604020202020204" pitchFamily="34" charset="0"/>
              <a:buChar char="•"/>
            </a:pPr>
            <a:r>
              <a:rPr lang="en-US" dirty="0" smtClean="0"/>
              <a:t>Opposite of original statement (negative of statement)</a:t>
            </a:r>
          </a:p>
          <a:p>
            <a:pPr lvl="1">
              <a:buFont typeface="Arial" panose="020B0604020202020204" pitchFamily="34" charset="0"/>
              <a:buChar char="•"/>
            </a:pPr>
            <a:endParaRPr lang="en-US" dirty="0"/>
          </a:p>
          <a:p>
            <a:pPr>
              <a:buFont typeface="Arial" panose="020B0604020202020204" pitchFamily="34" charset="0"/>
              <a:buChar char="•"/>
            </a:pPr>
            <a:r>
              <a:rPr lang="en-US" b="1" dirty="0" smtClean="0"/>
              <a:t>Statement 1			Negation of Statement 1</a:t>
            </a:r>
          </a:p>
          <a:p>
            <a:pPr lvl="1">
              <a:buFont typeface="Arial" panose="020B0604020202020204" pitchFamily="34" charset="0"/>
              <a:buChar char="•"/>
            </a:pPr>
            <a:r>
              <a:rPr lang="en-US" dirty="0" smtClean="0"/>
              <a:t>The ball is red			The ball is NOT red</a:t>
            </a:r>
          </a:p>
          <a:p>
            <a:pPr>
              <a:buFont typeface="Arial" panose="020B0604020202020204" pitchFamily="34" charset="0"/>
              <a:buChar char="•"/>
            </a:pPr>
            <a:endParaRPr lang="en-US" dirty="0"/>
          </a:p>
          <a:p>
            <a:pPr>
              <a:buFont typeface="Arial" panose="020B0604020202020204" pitchFamily="34" charset="0"/>
              <a:buChar char="•"/>
            </a:pPr>
            <a:r>
              <a:rPr lang="en-US" b="1" dirty="0" smtClean="0"/>
              <a:t>Statement 2			Negation of Statement 2</a:t>
            </a:r>
          </a:p>
          <a:p>
            <a:pPr lvl="1">
              <a:buFont typeface="Arial" panose="020B0604020202020204" pitchFamily="34" charset="0"/>
              <a:buChar char="•"/>
            </a:pPr>
            <a:r>
              <a:rPr lang="en-US" dirty="0" smtClean="0"/>
              <a:t>The cat is not black		The cat is black</a:t>
            </a:r>
            <a:endParaRPr lang="en-US" dirty="0"/>
          </a:p>
        </p:txBody>
      </p:sp>
    </p:spTree>
    <p:extLst>
      <p:ext uri="{BB962C8B-B14F-4D97-AF65-F5344CB8AC3E}">
        <p14:creationId xmlns:p14="http://schemas.microsoft.com/office/powerpoint/2010/main" val="5423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Statements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Statements can be true or false</a:t>
            </a:r>
          </a:p>
          <a:p>
            <a:pPr>
              <a:buFont typeface="Arial" panose="020B0604020202020204" pitchFamily="34" charset="0"/>
              <a:buChar char="•"/>
            </a:pPr>
            <a:endParaRPr lang="en-US" dirty="0"/>
          </a:p>
          <a:p>
            <a:pPr>
              <a:buFont typeface="Arial" panose="020B0604020202020204" pitchFamily="34" charset="0"/>
              <a:buChar char="•"/>
            </a:pPr>
            <a:r>
              <a:rPr lang="en-US" dirty="0" smtClean="0"/>
              <a:t>To show a conditional statement is true, you must prove the conclusion is true every time the hypothesis is true</a:t>
            </a:r>
          </a:p>
          <a:p>
            <a:pPr>
              <a:buFont typeface="Arial" panose="020B0604020202020204" pitchFamily="34" charset="0"/>
              <a:buChar char="•"/>
            </a:pPr>
            <a:endParaRPr lang="en-US" dirty="0"/>
          </a:p>
          <a:p>
            <a:pPr>
              <a:buFont typeface="Arial" panose="020B0604020202020204" pitchFamily="34" charset="0"/>
              <a:buChar char="•"/>
            </a:pPr>
            <a:r>
              <a:rPr lang="en-US" dirty="0" smtClean="0"/>
              <a:t>To show a conditional statement is false, you only need to show ONE counterexample</a:t>
            </a:r>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277722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Conditionals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t>Converse</a:t>
            </a:r>
          </a:p>
          <a:p>
            <a:pPr lvl="1">
              <a:buFont typeface="Arial" panose="020B0604020202020204" pitchFamily="34" charset="0"/>
              <a:buChar char="•"/>
            </a:pPr>
            <a:r>
              <a:rPr lang="en-US" dirty="0" smtClean="0"/>
              <a:t>Hypothesis and conclusion of if-then form of statement are exchanged</a:t>
            </a:r>
          </a:p>
          <a:p>
            <a:pPr>
              <a:buFont typeface="Arial" panose="020B0604020202020204" pitchFamily="34" charset="0"/>
              <a:buChar char="•"/>
            </a:pPr>
            <a:endParaRPr lang="en-US" dirty="0"/>
          </a:p>
          <a:p>
            <a:pPr>
              <a:buFont typeface="Arial" panose="020B0604020202020204" pitchFamily="34" charset="0"/>
              <a:buChar char="•"/>
            </a:pPr>
            <a:r>
              <a:rPr lang="en-US" b="1" dirty="0" smtClean="0"/>
              <a:t>Inverse</a:t>
            </a:r>
          </a:p>
          <a:p>
            <a:pPr lvl="1">
              <a:buFont typeface="Arial" panose="020B0604020202020204" pitchFamily="34" charset="0"/>
              <a:buChar char="•"/>
            </a:pPr>
            <a:r>
              <a:rPr lang="en-US" dirty="0" smtClean="0"/>
              <a:t>Hypothesis and conclusion of if-then form of statement are negated</a:t>
            </a:r>
          </a:p>
          <a:p>
            <a:pPr>
              <a:buFont typeface="Arial" panose="020B0604020202020204" pitchFamily="34" charset="0"/>
              <a:buChar char="•"/>
            </a:pPr>
            <a:endParaRPr lang="en-US" dirty="0"/>
          </a:p>
          <a:p>
            <a:pPr>
              <a:buFont typeface="Arial" panose="020B0604020202020204" pitchFamily="34" charset="0"/>
              <a:buChar char="•"/>
            </a:pPr>
            <a:r>
              <a:rPr lang="en-US" b="1" dirty="0" smtClean="0"/>
              <a:t>Contrapositive</a:t>
            </a:r>
          </a:p>
          <a:p>
            <a:pPr lvl="1">
              <a:buFont typeface="Arial" panose="020B0604020202020204" pitchFamily="34" charset="0"/>
              <a:buChar char="•"/>
            </a:pPr>
            <a:r>
              <a:rPr lang="en-US" dirty="0" smtClean="0"/>
              <a:t>Hypothesis and conclusion of if-then form of statement are exchanged AND negated</a:t>
            </a:r>
          </a:p>
        </p:txBody>
      </p:sp>
    </p:spTree>
    <p:extLst>
      <p:ext uri="{BB962C8B-B14F-4D97-AF65-F5344CB8AC3E}">
        <p14:creationId xmlns:p14="http://schemas.microsoft.com/office/powerpoint/2010/main" val="331706411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419</TotalTime>
  <Words>1463</Words>
  <Application>Microsoft Office PowerPoint</Application>
  <PresentationFormat>Widescreen</PresentationFormat>
  <Paragraphs>263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Gill Sans MT</vt:lpstr>
      <vt:lpstr>Wingdings 2</vt:lpstr>
      <vt:lpstr>Retrospect</vt:lpstr>
      <vt:lpstr>Reasoning &amp; Proof</vt:lpstr>
      <vt:lpstr>2.1 – Use Inductive Reasoning</vt:lpstr>
      <vt:lpstr>Inductive Reasoning</vt:lpstr>
      <vt:lpstr>Disproving Conjectures</vt:lpstr>
      <vt:lpstr>2.2 – Analyze Conditional Statements</vt:lpstr>
      <vt:lpstr>Writing Conditional Statements</vt:lpstr>
      <vt:lpstr>Negation</vt:lpstr>
      <vt:lpstr>Verifying Statements</vt:lpstr>
      <vt:lpstr>Related Conditionals</vt:lpstr>
      <vt:lpstr>Equivalent Statements</vt:lpstr>
      <vt:lpstr>Example 4</vt:lpstr>
      <vt:lpstr>2.3 – Apply Deductive Reasoning</vt:lpstr>
      <vt:lpstr>Use Law of Detachment</vt:lpstr>
      <vt:lpstr>Use Law of Syllogism</vt:lpstr>
      <vt:lpstr>Analyzing Reasoning</vt:lpstr>
      <vt:lpstr>2.4 – Use Postulates &amp; Diagrams</vt:lpstr>
      <vt:lpstr>2.5 – Reason Using Properties from Algebra</vt:lpstr>
      <vt:lpstr>Example 1</vt:lpstr>
      <vt:lpstr>Distributive Property</vt:lpstr>
      <vt:lpstr>Reflexive, Symmetric, Transitive Props.</vt:lpstr>
      <vt:lpstr>Examples</vt:lpstr>
      <vt:lpstr>2.6 – Prove Statement about Segments and Angles</vt:lpstr>
      <vt:lpstr>Theorems</vt:lpstr>
      <vt:lpstr>Examples</vt:lpstr>
      <vt:lpstr>Example 4</vt:lpstr>
      <vt:lpstr>2.7 – Prove Angle Pair Relationships</vt:lpstr>
      <vt:lpstr>Supplements &amp; Complements</vt:lpstr>
      <vt:lpstr>Intersecting Lines</vt:lpstr>
    </vt:vector>
  </TitlesOfParts>
  <Company>Bishop Walsh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Reasoning &amp; Proof</dc:title>
  <dc:creator>Shane Davis</dc:creator>
  <cp:lastModifiedBy>Shane Davis</cp:lastModifiedBy>
  <cp:revision>33</cp:revision>
  <dcterms:created xsi:type="dcterms:W3CDTF">2014-09-23T15:15:16Z</dcterms:created>
  <dcterms:modified xsi:type="dcterms:W3CDTF">2014-09-24T17:37:05Z</dcterms:modified>
</cp:coreProperties>
</file>