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6959611-018F-41B7-AF2E-C77D775ECADB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4102127-0170-4A9D-B8C0-65285C8C632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9611-018F-41B7-AF2E-C77D775ECADB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2127-0170-4A9D-B8C0-65285C8C6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9611-018F-41B7-AF2E-C77D775ECADB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2127-0170-4A9D-B8C0-65285C8C632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9611-018F-41B7-AF2E-C77D775ECADB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2127-0170-4A9D-B8C0-65285C8C63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6959611-018F-41B7-AF2E-C77D775ECADB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4102127-0170-4A9D-B8C0-65285C8C632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9611-018F-41B7-AF2E-C77D775ECADB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2127-0170-4A9D-B8C0-65285C8C63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9611-018F-41B7-AF2E-C77D775ECADB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2127-0170-4A9D-B8C0-65285C8C632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9611-018F-41B7-AF2E-C77D775ECADB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2127-0170-4A9D-B8C0-65285C8C632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9611-018F-41B7-AF2E-C77D775ECADB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2127-0170-4A9D-B8C0-65285C8C632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9611-018F-41B7-AF2E-C77D775ECADB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2127-0170-4A9D-B8C0-65285C8C63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9611-018F-41B7-AF2E-C77D775ECADB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2127-0170-4A9D-B8C0-65285C8C63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6959611-018F-41B7-AF2E-C77D775ECADB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4102127-0170-4A9D-B8C0-65285C8C632F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Relationships Within Triangles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766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Circumcenter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Circumcenter</a:t>
            </a:r>
            <a:endParaRPr lang="en-US" b="1" dirty="0" smtClean="0"/>
          </a:p>
          <a:p>
            <a:pPr lvl="1"/>
            <a:r>
              <a:rPr lang="en-US" dirty="0" smtClean="0"/>
              <a:t>Point of concurrency of the three perpendicular bisectors of a triangle</a:t>
            </a:r>
          </a:p>
          <a:p>
            <a:pPr lvl="1"/>
            <a:endParaRPr lang="en-US" dirty="0"/>
          </a:p>
          <a:p>
            <a:r>
              <a:rPr lang="en-US" dirty="0" smtClean="0"/>
              <a:t>Activity:</a:t>
            </a:r>
          </a:p>
          <a:p>
            <a:pPr lvl="1"/>
            <a:r>
              <a:rPr lang="en-US" dirty="0" smtClean="0"/>
              <a:t>Construct the perpendicular bisectors of a triangle, and check to see if a circle can be constructed so that all vertices of the triangle lie on the circle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91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5.3 – Use Angle Bisectors of a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Remember:</a:t>
            </a:r>
          </a:p>
          <a:p>
            <a:pPr lvl="1"/>
            <a:r>
              <a:rPr lang="en-US" dirty="0" smtClean="0"/>
              <a:t>An </a:t>
            </a:r>
            <a:r>
              <a:rPr lang="en-US" i="1" dirty="0" smtClean="0"/>
              <a:t>angle bisector</a:t>
            </a:r>
            <a:r>
              <a:rPr lang="en-US" dirty="0" smtClean="0"/>
              <a:t> is a ray that divides an angle into two congruent adjacent angles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distance from a point to a line</a:t>
            </a:r>
            <a:r>
              <a:rPr lang="en-US" dirty="0" smtClean="0"/>
              <a:t> is the length of the perpendicular segment from the point to the line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4098" name="Picture 2" descr="C:\Users\Shane\AppData\Local\Microsoft\Windows\Temporary Internet Files\Content.IE5\V6KIY9MT\MC9002339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962400"/>
            <a:ext cx="2355410" cy="191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77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Theorem 5.5 – Angle Bisector Theorem</a:t>
            </a:r>
          </a:p>
          <a:p>
            <a:pPr lvl="1"/>
            <a:r>
              <a:rPr lang="en-US" dirty="0" smtClean="0"/>
              <a:t>If a point is on the bisector of an angle, then it is equidistant from the two sides of the angle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b="1" dirty="0" smtClean="0"/>
              <a:t>Theorem 5.6 – Converse of Angle Bisector </a:t>
            </a:r>
            <a:r>
              <a:rPr lang="en-US" b="1" dirty="0" err="1" smtClean="0"/>
              <a:t>Thrm</a:t>
            </a:r>
            <a:r>
              <a:rPr lang="en-US" b="1" dirty="0" smtClean="0"/>
              <a:t>.</a:t>
            </a:r>
          </a:p>
          <a:p>
            <a:pPr lvl="1"/>
            <a:r>
              <a:rPr lang="en-US" dirty="0" smtClean="0"/>
              <a:t>If a point is in the interior of an angle and is equidistant from the sides of the angle, then it lies on the bisector of the angle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58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</a:p>
          <a:p>
            <a:pPr lvl="1"/>
            <a:r>
              <a:rPr lang="en-US" dirty="0" smtClean="0"/>
              <a:t>P. 312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Example 2</a:t>
            </a:r>
          </a:p>
          <a:p>
            <a:pPr lvl="1"/>
            <a:r>
              <a:rPr lang="en-US" dirty="0" smtClean="0"/>
              <a:t>P. 313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			</a:t>
            </a:r>
            <a:endParaRPr lang="en-US" dirty="0"/>
          </a:p>
        </p:txBody>
      </p:sp>
      <p:pic>
        <p:nvPicPr>
          <p:cNvPr id="5124" name="Picture 4" descr="C:\Users\Shane\AppData\Local\Microsoft\Windows\Temporary Internet Files\Content.IE5\SDADB1K8\MP90042270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167" y="1295400"/>
            <a:ext cx="5717233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5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what value of </a:t>
            </a:r>
            <a:r>
              <a:rPr lang="en-US" i="1" dirty="0" smtClean="0"/>
              <a:t>x</a:t>
            </a:r>
            <a:r>
              <a:rPr lang="en-US" dirty="0" smtClean="0"/>
              <a:t> does </a:t>
            </a:r>
            <a:r>
              <a:rPr lang="en-US" i="1" dirty="0" smtClean="0"/>
              <a:t>P</a:t>
            </a:r>
            <a:r>
              <a:rPr lang="en-US" dirty="0" smtClean="0"/>
              <a:t> lie on the bisector of &lt;A?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GP #1-4 p. 313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828800" y="2362200"/>
            <a:ext cx="3505200" cy="1447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828800" y="3810000"/>
            <a:ext cx="3657600" cy="6096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343400" y="2819400"/>
            <a:ext cx="381000" cy="685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533900" y="3505200"/>
            <a:ext cx="190500" cy="76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62400" y="2362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71600" y="3657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152900" y="4572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724400" y="322118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33900" y="2819400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x + 3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724400" y="3657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2x –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53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Incenter</a:t>
            </a:r>
            <a:r>
              <a:rPr lang="en-US" dirty="0" smtClean="0"/>
              <a:t> of a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Theorem 5.7 – Concurrency of Angle Bisectors of a Triangle</a:t>
            </a:r>
          </a:p>
          <a:p>
            <a:pPr lvl="1"/>
            <a:r>
              <a:rPr lang="en-US" dirty="0" smtClean="0"/>
              <a:t>The angle bisectors of a triangle intersect at a point that is equidistant from the sides of the triangle</a:t>
            </a:r>
          </a:p>
          <a:p>
            <a:pPr lvl="1"/>
            <a:endParaRPr lang="en-US" dirty="0"/>
          </a:p>
          <a:p>
            <a:r>
              <a:rPr lang="en-US" b="1" dirty="0" err="1" smtClean="0"/>
              <a:t>Incenter</a:t>
            </a:r>
            <a:endParaRPr lang="en-US" b="1" dirty="0" smtClean="0"/>
          </a:p>
          <a:p>
            <a:pPr lvl="1"/>
            <a:r>
              <a:rPr lang="en-US" dirty="0" smtClean="0"/>
              <a:t>Point of concurrency of the three angle bisectors of a triangle</a:t>
            </a:r>
          </a:p>
          <a:p>
            <a:pPr lvl="1"/>
            <a:r>
              <a:rPr lang="en-US" dirty="0" smtClean="0"/>
              <a:t>Always lies inside the triangle</a:t>
            </a:r>
          </a:p>
          <a:p>
            <a:pPr lvl="1"/>
            <a:endParaRPr lang="en-US" dirty="0"/>
          </a:p>
          <a:p>
            <a:r>
              <a:rPr lang="en-US" dirty="0" smtClean="0"/>
              <a:t>Example 4, p. 314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2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5.4 – Use Medians &amp; Altitudes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Median of a triangle</a:t>
            </a:r>
          </a:p>
          <a:p>
            <a:pPr lvl="1"/>
            <a:r>
              <a:rPr lang="en-US" dirty="0" smtClean="0"/>
              <a:t>Segment from a vertex to the midpoint of the opposite side</a:t>
            </a:r>
          </a:p>
          <a:p>
            <a:endParaRPr lang="en-US" dirty="0"/>
          </a:p>
          <a:p>
            <a:r>
              <a:rPr lang="en-US" b="1" dirty="0" smtClean="0"/>
              <a:t>Centroid</a:t>
            </a:r>
          </a:p>
          <a:p>
            <a:pPr lvl="1"/>
            <a:r>
              <a:rPr lang="en-US" dirty="0" smtClean="0"/>
              <a:t>Point of concurrency of the three medians of a triangle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542" y="3657600"/>
            <a:ext cx="3127884" cy="2272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163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b="1" dirty="0" smtClean="0"/>
                  <a:t>Theorem 5.8 – Concurrency of Medians of Triangle</a:t>
                </a:r>
              </a:p>
              <a:p>
                <a:pPr lvl="1"/>
                <a:r>
                  <a:rPr lang="en-US" dirty="0" smtClean="0"/>
                  <a:t>The medians of a triangle intersect at a point that is two thirds of the distance from each vertex to the midpoint of the opposite side.</a:t>
                </a:r>
              </a:p>
              <a:p>
                <a:pPr marL="274320" lvl="1" indent="0">
                  <a:buNone/>
                </a:pPr>
                <a:endParaRPr lang="en-US" dirty="0"/>
              </a:p>
              <a:p>
                <a:pPr marL="274320" lvl="1" indent="0">
                  <a:buNone/>
                </a:pPr>
                <a:endParaRPr lang="en-US" dirty="0" smtClean="0"/>
              </a:p>
              <a:p>
                <a:pPr marL="274320" lvl="1" indent="0">
                  <a:buNone/>
                </a:pPr>
                <a:endParaRPr lang="en-US" dirty="0"/>
              </a:p>
              <a:p>
                <a:pPr marL="274320" lvl="1" indent="0">
                  <a:buNone/>
                </a:pPr>
                <a:r>
                  <a:rPr lang="en-US" dirty="0" smtClean="0"/>
                  <a:t>The medians of PQR meet at point V</a:t>
                </a:r>
              </a:p>
              <a:p>
                <a:pPr marL="274320" lvl="1" indent="0">
                  <a:buNone/>
                </a:pPr>
                <a:endParaRPr lang="en-US" dirty="0"/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𝑃𝑇</m:t>
                      </m:r>
                      <m:r>
                        <a:rPr lang="en-US" b="0" i="1" smtClean="0">
                          <a:latin typeface="Cambria Math"/>
                        </a:rPr>
                        <m:t>,       </m:t>
                      </m:r>
                      <m:r>
                        <a:rPr lang="en-US" b="0" i="1" smtClean="0">
                          <a:latin typeface="Cambria Math"/>
                        </a:rPr>
                        <m:t>𝑄𝑉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𝑄𝑈</m:t>
                      </m:r>
                      <m:r>
                        <a:rPr lang="en-US" b="0" i="1" smtClean="0">
                          <a:latin typeface="Cambria Math"/>
                        </a:rPr>
                        <m:t>        </m:t>
                      </m:r>
                      <m:r>
                        <a:rPr lang="en-US" b="0" i="1" smtClean="0">
                          <a:latin typeface="Cambria Math"/>
                        </a:rPr>
                        <m:t>𝑅𝑉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𝑅𝑆</m:t>
                      </m:r>
                    </m:oMath>
                  </m:oMathPara>
                </a14:m>
                <a:endParaRPr lang="en-US" dirty="0" smtClean="0"/>
              </a:p>
              <a:p>
                <a:pPr marL="274320" lvl="1" indent="0">
                  <a:buNone/>
                </a:pPr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1111" r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320" y="2743200"/>
            <a:ext cx="196215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982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Altitudes of a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Altitude of a triangle</a:t>
            </a:r>
          </a:p>
          <a:p>
            <a:pPr lvl="1"/>
            <a:r>
              <a:rPr lang="en-US" dirty="0" smtClean="0"/>
              <a:t>Perpendicular segment from a vertex to the opposite side of to the line that contains the opposite side</a:t>
            </a:r>
          </a:p>
          <a:p>
            <a:pPr lvl="1"/>
            <a:endParaRPr lang="en-US" dirty="0"/>
          </a:p>
          <a:p>
            <a:r>
              <a:rPr lang="en-US" b="1" dirty="0" smtClean="0"/>
              <a:t>Theorem 5.9 – Concurrency of Altitudes of a Triangle</a:t>
            </a:r>
          </a:p>
          <a:p>
            <a:pPr lvl="1"/>
            <a:r>
              <a:rPr lang="en-US" dirty="0" smtClean="0"/>
              <a:t>The lines containing the altitudes of a triangle are concurrent</a:t>
            </a:r>
          </a:p>
          <a:p>
            <a:pPr lvl="1"/>
            <a:endParaRPr lang="en-US" dirty="0"/>
          </a:p>
          <a:p>
            <a:r>
              <a:rPr lang="en-US" b="1" dirty="0" smtClean="0"/>
              <a:t>Orthocenter</a:t>
            </a:r>
          </a:p>
          <a:p>
            <a:pPr lvl="1"/>
            <a:r>
              <a:rPr lang="en-US" dirty="0" smtClean="0"/>
              <a:t>Point at which the lines containing the three altitudes of a triangle intersect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4184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5.5 – Inequalities in a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Theorem 5.10</a:t>
            </a:r>
          </a:p>
          <a:p>
            <a:pPr lvl="1"/>
            <a:r>
              <a:rPr lang="en-US" dirty="0" smtClean="0"/>
              <a:t>If one side of a triangle is longer than another side, then the angle opposite the longer side is larger than the angle opposite the shorter side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b="1" dirty="0" smtClean="0"/>
              <a:t>Theorem 5.11</a:t>
            </a:r>
          </a:p>
          <a:p>
            <a:pPr lvl="1"/>
            <a:r>
              <a:rPr lang="en-US" dirty="0" smtClean="0"/>
              <a:t>If one angle of a triangle is larger than another angle, then the side opposite the larger angle is longer than the side opposite the smaller angle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79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5.1 – </a:t>
            </a:r>
            <a:r>
              <a:rPr lang="en-US" dirty="0" err="1" smtClean="0"/>
              <a:t>Midsegment</a:t>
            </a:r>
            <a:r>
              <a:rPr lang="en-US" dirty="0" smtClean="0"/>
              <a:t>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Midsegment</a:t>
            </a:r>
            <a:r>
              <a:rPr lang="en-US" b="1" dirty="0" smtClean="0"/>
              <a:t> of a triangle</a:t>
            </a:r>
          </a:p>
          <a:p>
            <a:pPr lvl="1"/>
            <a:r>
              <a:rPr lang="en-US" dirty="0" smtClean="0"/>
              <a:t>Segment that connects midpoints of two sides of a triangle</a:t>
            </a:r>
          </a:p>
          <a:p>
            <a:pPr lvl="1"/>
            <a:r>
              <a:rPr lang="en-US" dirty="0" smtClean="0"/>
              <a:t>Every triangle has three </a:t>
            </a:r>
            <a:r>
              <a:rPr lang="en-US" dirty="0" err="1" smtClean="0"/>
              <a:t>midsegments</a:t>
            </a:r>
            <a:endParaRPr lang="en-US" dirty="0" smtClean="0"/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1026" name="Picture 2" descr="C:\Users\Shane\AppData\Local\Microsoft\Windows\Temporary Internet Files\Content.IE5\MEB7WD8T\MC9003709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435926"/>
            <a:ext cx="2438400" cy="206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883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 Inequality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Theorem 5.12 – Triangle Inequality Theorem</a:t>
            </a:r>
          </a:p>
          <a:p>
            <a:pPr lvl="1"/>
            <a:r>
              <a:rPr lang="en-US" dirty="0" smtClean="0"/>
              <a:t>The sum of the lengths of any two sides of a triangle is greater than the length of the third side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Example 3</a:t>
            </a:r>
          </a:p>
          <a:p>
            <a:pPr lvl="1"/>
            <a:r>
              <a:rPr lang="en-US" dirty="0" smtClean="0"/>
              <a:t>A triangle has one side of length 12 and another length 8. Describe the possible lengths of the third side.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GP #3 p.332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8257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User\AppData\Local\Microsoft\Windows\Temporary Internet Files\Content.IE5\A8J3XN3W\MC900150099[1]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756" y="1600200"/>
            <a:ext cx="538947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346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Midsegment</a:t>
            </a:r>
            <a:r>
              <a:rPr lang="en-US" dirty="0" smtClean="0"/>
              <a:t> Theorem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b="1" dirty="0" smtClean="0"/>
                  <a:t>Theorem 5.1 – </a:t>
                </a:r>
                <a:r>
                  <a:rPr lang="en-US" b="1" dirty="0" err="1"/>
                  <a:t>Midsegment</a:t>
                </a:r>
                <a:r>
                  <a:rPr lang="en-US" b="1" dirty="0"/>
                  <a:t> Theorem</a:t>
                </a:r>
              </a:p>
              <a:p>
                <a:pPr lvl="1"/>
                <a:r>
                  <a:rPr lang="en-US" dirty="0"/>
                  <a:t>The segment connecting the midpoints of two sides of a triangle is parallel to the third side and is half as long as that side</a:t>
                </a:r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𝐷𝐸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||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𝐴𝐶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𝐷𝐸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𝐴𝐶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           d                          E</a:t>
                </a: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			       c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Triangle 3"/>
          <p:cNvSpPr/>
          <p:nvPr/>
        </p:nvSpPr>
        <p:spPr>
          <a:xfrm>
            <a:off x="2438400" y="3886200"/>
            <a:ext cx="4038600" cy="18288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3886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5562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438400" y="4793673"/>
            <a:ext cx="20193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5"/>
            <a:endCxn id="4" idx="3"/>
          </p:cNvCxnSpPr>
          <p:nvPr/>
        </p:nvCxnSpPr>
        <p:spPr>
          <a:xfrm>
            <a:off x="4457700" y="4800600"/>
            <a:ext cx="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236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5.2 – Use Perpendicular Bisectors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Perpendicular bisector</a:t>
            </a:r>
          </a:p>
          <a:p>
            <a:pPr lvl="1"/>
            <a:r>
              <a:rPr lang="en-US" dirty="0" smtClean="0"/>
              <a:t>Segment, ray, line, or plane that is perpendicular to a segment at its midpoint</a:t>
            </a:r>
          </a:p>
          <a:p>
            <a:pPr lvl="1"/>
            <a:endParaRPr lang="en-US" dirty="0"/>
          </a:p>
          <a:p>
            <a:r>
              <a:rPr lang="en-US" b="1" dirty="0" smtClean="0"/>
              <a:t>Equidistant</a:t>
            </a:r>
          </a:p>
          <a:p>
            <a:pPr lvl="1"/>
            <a:r>
              <a:rPr lang="en-US" dirty="0" smtClean="0"/>
              <a:t>Points on the perpendicular bisector of a segment are the same distance from the segment’s endpoints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C:\Users\Shane\AppData\Local\Microsoft\Windows\Temporary Internet Files\Content.IE5\O1N8ZLMR\MC90034001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160" y="4267199"/>
            <a:ext cx="1436439" cy="1445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919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Theorem 5.2 – Perpendicular Bisector Theorem</a:t>
            </a:r>
          </a:p>
          <a:p>
            <a:pPr lvl="1"/>
            <a:r>
              <a:rPr lang="en-US" dirty="0" smtClean="0"/>
              <a:t>In a plane, if a point is on the perpendicular bisector of a segment, then it is equidistant from the endpoints of the segment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b="1" dirty="0" smtClean="0"/>
              <a:t>Theorem 5.3 – Converse of the Perpendicular Bisector Theorem</a:t>
            </a:r>
          </a:p>
          <a:p>
            <a:pPr lvl="1"/>
            <a:r>
              <a:rPr lang="en-US" dirty="0" smtClean="0"/>
              <a:t>In a plane, if a point is equidistant from the endpoints of a segment, then it is on the perpendicular bisector of the segment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589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Line BD is the perpendicular bisector of segment AC. Find the length of AC.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C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B                                  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A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905000" y="3886200"/>
            <a:ext cx="5410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Isosceles Triangle 7"/>
          <p:cNvSpPr/>
          <p:nvPr/>
        </p:nvSpPr>
        <p:spPr>
          <a:xfrm rot="5400000">
            <a:off x="3600450" y="2457450"/>
            <a:ext cx="2057400" cy="28575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14800" y="28575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3x + 14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114800" y="4495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2400" b="1" dirty="0" smtClean="0"/>
              <a:t>5x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0437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Concurrency of Lines, Rays &amp; 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Concurrent</a:t>
            </a:r>
          </a:p>
          <a:p>
            <a:pPr lvl="1"/>
            <a:r>
              <a:rPr lang="en-US" dirty="0" smtClean="0"/>
              <a:t>When three or more lines, rays, or segments intersect in the same point</a:t>
            </a:r>
          </a:p>
          <a:p>
            <a:pPr lvl="1"/>
            <a:endParaRPr lang="en-US" dirty="0"/>
          </a:p>
          <a:p>
            <a:r>
              <a:rPr lang="en-US" b="1" dirty="0" smtClean="0"/>
              <a:t>Point of concurrency</a:t>
            </a:r>
          </a:p>
          <a:p>
            <a:pPr lvl="1"/>
            <a:r>
              <a:rPr lang="en-US" dirty="0" smtClean="0"/>
              <a:t>Point of intersection of three or more lines, rays, or segments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6938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5.4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Concurrency of Perpendicular Bisectors of a Triangle</a:t>
            </a:r>
          </a:p>
          <a:p>
            <a:pPr lvl="1"/>
            <a:r>
              <a:rPr lang="en-US" dirty="0" smtClean="0"/>
              <a:t>The perpendicular bisectors of a triangle intersect at a point that is equidistant from the vertices of the triangle</a:t>
            </a:r>
          </a:p>
          <a:p>
            <a:pPr marL="274320" lvl="1" indent="0">
              <a:buNone/>
            </a:pPr>
            <a:r>
              <a:rPr lang="en-US" dirty="0" smtClean="0"/>
              <a:t>(If EG, EF, and ED are perp. Bisectors, then AG=BG=CG)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437" y="3429000"/>
            <a:ext cx="3124200" cy="2794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328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Three snack carts sell frozen yogurt from points A, B, and C outside a city. Each of the three carts is the same distance from the frozen yogurt distributor (D)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Find a location for the distributor that is equidistant from the three carts</a:t>
            </a:r>
          </a:p>
          <a:p>
            <a:pPr lvl="1"/>
            <a:r>
              <a:rPr lang="en-US" b="1" dirty="0" smtClean="0"/>
              <a:t>(you will draw on the next slide)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281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130</TotalTime>
  <Words>878</Words>
  <Application>Microsoft Office PowerPoint</Application>
  <PresentationFormat>On-screen Show (4:3)</PresentationFormat>
  <Paragraphs>156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Origin</vt:lpstr>
      <vt:lpstr>Relationships Within Triangles</vt:lpstr>
      <vt:lpstr>5.1 – Midsegment Theorem</vt:lpstr>
      <vt:lpstr>Midsegment Theorem</vt:lpstr>
      <vt:lpstr>5.2 – Use Perpendicular Bisectors</vt:lpstr>
      <vt:lpstr>Theorems</vt:lpstr>
      <vt:lpstr>Example 1</vt:lpstr>
      <vt:lpstr>Concurrency of Lines, Rays &amp; Segments</vt:lpstr>
      <vt:lpstr>Theorem 5.4</vt:lpstr>
      <vt:lpstr>Example 3</vt:lpstr>
      <vt:lpstr>Circumcenter</vt:lpstr>
      <vt:lpstr>5.3 – Use Angle Bisectors of a Triangle</vt:lpstr>
      <vt:lpstr>Theorems</vt:lpstr>
      <vt:lpstr>Examples</vt:lpstr>
      <vt:lpstr>Example 3</vt:lpstr>
      <vt:lpstr>Incenter of a Triangle</vt:lpstr>
      <vt:lpstr>5.4 – Use Medians &amp; Altitudes</vt:lpstr>
      <vt:lpstr>Theorem</vt:lpstr>
      <vt:lpstr>Altitudes of a Triangle</vt:lpstr>
      <vt:lpstr>5.5 – Inequalities in a Triangle</vt:lpstr>
      <vt:lpstr>Triangle Inequality Theorem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</dc:creator>
  <cp:lastModifiedBy>BW</cp:lastModifiedBy>
  <cp:revision>20</cp:revision>
  <dcterms:created xsi:type="dcterms:W3CDTF">2014-01-02T21:27:17Z</dcterms:created>
  <dcterms:modified xsi:type="dcterms:W3CDTF">2014-01-06T14:54:57Z</dcterms:modified>
</cp:coreProperties>
</file>