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3FD98A-C3DC-41CD-9F2B-093A79B5021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2445B9-B410-4BF2-B9A5-9989D87790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Theorems!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8.9</a:t>
            </a:r>
          </a:p>
          <a:p>
            <a:pPr lvl="1"/>
            <a:r>
              <a:rPr lang="en-US" dirty="0" smtClean="0"/>
              <a:t>If one pair of opposite sides of a quadrilateral are congruent and parallel, then the quadrilateral is a parallelogram</a:t>
            </a:r>
          </a:p>
          <a:p>
            <a:endParaRPr lang="en-US" dirty="0"/>
          </a:p>
          <a:p>
            <a:r>
              <a:rPr lang="en-US" b="1" dirty="0" smtClean="0"/>
              <a:t>Theorem 8.10</a:t>
            </a:r>
          </a:p>
          <a:p>
            <a:pPr lvl="1"/>
            <a:r>
              <a:rPr lang="en-US" dirty="0" smtClean="0"/>
              <a:t>If the diagonals of a quadrilateral bisect each other, then the quadrilateral is a parallelogram</a:t>
            </a:r>
          </a:p>
          <a:p>
            <a:endParaRPr lang="en-US" dirty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For what value of x is CDEF a parallelogram? (on board)</a:t>
            </a:r>
          </a:p>
          <a:p>
            <a:endParaRPr lang="en-US" dirty="0"/>
          </a:p>
          <a:p>
            <a:r>
              <a:rPr lang="en-US" dirty="0" smtClean="0"/>
              <a:t>GP #2-5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Prove a Quad. is a 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both pairs of opposite sides are parallel (DEFINITION)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both pairs of opposite sides </a:t>
            </a:r>
            <a:r>
              <a:rPr lang="en-US" smtClean="0"/>
              <a:t>are congruent    (</a:t>
            </a:r>
            <a:r>
              <a:rPr lang="en-US" dirty="0" smtClean="0"/>
              <a:t>THEOREM 8.7)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both pairs of opposite angles are congruent (THEOREM 8.8)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one pair of opposite sides are congruent and parallel (THEOREM 8.9)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the diagonals bisect each other (THEOREM 8.10)</a:t>
            </a:r>
          </a:p>
        </p:txBody>
      </p:sp>
    </p:spTree>
    <p:extLst>
      <p:ext uri="{BB962C8B-B14F-4D97-AF65-F5344CB8AC3E}">
        <p14:creationId xmlns:p14="http://schemas.microsoft.com/office/powerpoint/2010/main" val="2238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8.4 – Properties of Rhombuses, Rectangles, &amp;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special types of quadrilaterals exist:</a:t>
            </a:r>
          </a:p>
          <a:p>
            <a:endParaRPr lang="en-US" dirty="0"/>
          </a:p>
          <a:p>
            <a:r>
              <a:rPr lang="en-US" b="1" dirty="0" smtClean="0"/>
              <a:t>Rhombus</a:t>
            </a:r>
          </a:p>
          <a:p>
            <a:pPr lvl="1"/>
            <a:r>
              <a:rPr lang="en-US" dirty="0" smtClean="0"/>
              <a:t>Parallelogram with four congruent sides</a:t>
            </a:r>
          </a:p>
          <a:p>
            <a:endParaRPr lang="en-US" dirty="0"/>
          </a:p>
          <a:p>
            <a:r>
              <a:rPr lang="en-US" b="1" dirty="0" smtClean="0"/>
              <a:t>Rectangle</a:t>
            </a:r>
          </a:p>
          <a:p>
            <a:pPr lvl="1"/>
            <a:r>
              <a:rPr lang="en-US" dirty="0" smtClean="0"/>
              <a:t>Parallelogram with four congruent angles</a:t>
            </a:r>
          </a:p>
          <a:p>
            <a:endParaRPr lang="en-US" dirty="0"/>
          </a:p>
          <a:p>
            <a:r>
              <a:rPr lang="en-US" b="1" dirty="0" smtClean="0"/>
              <a:t>Square</a:t>
            </a:r>
          </a:p>
          <a:p>
            <a:pPr lvl="1"/>
            <a:r>
              <a:rPr lang="en-US" dirty="0" smtClean="0"/>
              <a:t>Parallelogram with four congruent sides and four congruent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Rhombus Corollary</a:t>
            </a:r>
          </a:p>
          <a:p>
            <a:pPr lvl="1"/>
            <a:r>
              <a:rPr lang="en-US" dirty="0" smtClean="0"/>
              <a:t>A quadrilateral is a rhombus if and only if it has four congruent sides</a:t>
            </a:r>
          </a:p>
          <a:p>
            <a:endParaRPr lang="en-US" dirty="0"/>
          </a:p>
          <a:p>
            <a:r>
              <a:rPr lang="en-US" b="1" dirty="0" smtClean="0"/>
              <a:t>Rectangle Corollary</a:t>
            </a:r>
          </a:p>
          <a:p>
            <a:pPr lvl="1"/>
            <a:r>
              <a:rPr lang="en-US" dirty="0" smtClean="0"/>
              <a:t>A quadrilateral is a rectangle if and only if it has four congruent angles</a:t>
            </a:r>
          </a:p>
          <a:p>
            <a:endParaRPr lang="en-US" dirty="0"/>
          </a:p>
          <a:p>
            <a:r>
              <a:rPr lang="en-US" b="1" dirty="0" smtClean="0"/>
              <a:t>Square Corollary</a:t>
            </a:r>
          </a:p>
          <a:p>
            <a:pPr lvl="1"/>
            <a:r>
              <a:rPr lang="en-US" dirty="0" smtClean="0"/>
              <a:t>A quadrilateral is a square if and only if it is a rhombus and a rectangle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239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3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Diagonals of Rhombuses &amp;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8.11</a:t>
            </a:r>
          </a:p>
          <a:p>
            <a:pPr lvl="1"/>
            <a:r>
              <a:rPr lang="en-US" dirty="0" smtClean="0"/>
              <a:t>A parallelogram is a rhombus if and only if its diagonals are perpendicular</a:t>
            </a:r>
          </a:p>
          <a:p>
            <a:endParaRPr lang="en-US" dirty="0"/>
          </a:p>
          <a:p>
            <a:r>
              <a:rPr lang="en-US" b="1" dirty="0" smtClean="0"/>
              <a:t>Theorem 8.	12</a:t>
            </a:r>
          </a:p>
          <a:p>
            <a:pPr lvl="1"/>
            <a:r>
              <a:rPr lang="en-US" dirty="0" smtClean="0"/>
              <a:t>A parallelogram is a rhombus if and only if each diagonal bisects a pair of opposite angles</a:t>
            </a:r>
          </a:p>
          <a:p>
            <a:endParaRPr lang="en-US" dirty="0"/>
          </a:p>
          <a:p>
            <a:r>
              <a:rPr lang="en-US" b="1" dirty="0" smtClean="0"/>
              <a:t>Theorem 8.13</a:t>
            </a:r>
          </a:p>
          <a:p>
            <a:pPr lvl="1"/>
            <a:r>
              <a:rPr lang="en-US" dirty="0" smtClean="0"/>
              <a:t>A parallelogram is a rectangle if and only if its diagonals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40736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8.5 – Use Properties of Trapezoids &amp; Kites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types of special quadrilaterals exist</a:t>
            </a:r>
          </a:p>
          <a:p>
            <a:endParaRPr lang="en-US" dirty="0"/>
          </a:p>
          <a:p>
            <a:r>
              <a:rPr lang="en-US" b="1" dirty="0" smtClean="0"/>
              <a:t>Trapezoid</a:t>
            </a:r>
          </a:p>
          <a:p>
            <a:pPr lvl="1"/>
            <a:r>
              <a:rPr lang="en-US" dirty="0" smtClean="0"/>
              <a:t>Quadrilateral with exactly one pair of parallel sides</a:t>
            </a:r>
          </a:p>
          <a:p>
            <a:pPr lvl="1"/>
            <a:r>
              <a:rPr lang="en-US" dirty="0" smtClean="0"/>
              <a:t>Parallel sides are called </a:t>
            </a:r>
            <a:r>
              <a:rPr lang="en-US" b="1" dirty="0" smtClean="0"/>
              <a:t>bases, </a:t>
            </a:r>
            <a:r>
              <a:rPr lang="en-US" dirty="0" smtClean="0"/>
              <a:t>non-parallel sides are called </a:t>
            </a:r>
            <a:r>
              <a:rPr lang="en-US" b="1" dirty="0" smtClean="0"/>
              <a:t>legs</a:t>
            </a:r>
            <a:endParaRPr lang="en-US" dirty="0" smtClean="0"/>
          </a:p>
          <a:p>
            <a:pPr lvl="1"/>
            <a:r>
              <a:rPr lang="en-US" dirty="0" smtClean="0"/>
              <a:t>Has two pairs of </a:t>
            </a:r>
            <a:r>
              <a:rPr lang="en-US" b="1" dirty="0" smtClean="0"/>
              <a:t>base angles</a:t>
            </a:r>
          </a:p>
          <a:p>
            <a:endParaRPr lang="en-US" b="1" dirty="0"/>
          </a:p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Show that ORST is a trapezoid (on board)</a:t>
            </a:r>
            <a:endParaRPr lang="en-US" dirty="0"/>
          </a:p>
        </p:txBody>
      </p:sp>
      <p:pic>
        <p:nvPicPr>
          <p:cNvPr id="5122" name="Picture 2" descr="C:\Users\Shane\AppData\Local\Microsoft\Windows\Temporary Internet Files\Content.IE5\MEB7WD8T\MC9000480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481328" cy="64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67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Isosceles trapezoid</a:t>
            </a:r>
          </a:p>
          <a:p>
            <a:pPr lvl="1"/>
            <a:r>
              <a:rPr lang="en-US" dirty="0" smtClean="0"/>
              <a:t>A trapezoid is isosceles when the legs are congruent</a:t>
            </a:r>
          </a:p>
          <a:p>
            <a:endParaRPr lang="en-US" dirty="0"/>
          </a:p>
          <a:p>
            <a:r>
              <a:rPr lang="en-US" b="1" dirty="0" smtClean="0"/>
              <a:t>Theorem 8.14</a:t>
            </a:r>
          </a:p>
          <a:p>
            <a:pPr lvl="1"/>
            <a:r>
              <a:rPr lang="en-US" dirty="0" smtClean="0"/>
              <a:t>If a trapezoid is isosceles, then each pair of base angles is congruent</a:t>
            </a:r>
          </a:p>
          <a:p>
            <a:endParaRPr lang="en-US" dirty="0"/>
          </a:p>
          <a:p>
            <a:r>
              <a:rPr lang="en-US" b="1" dirty="0" smtClean="0"/>
              <a:t>Theorem 8.15</a:t>
            </a:r>
          </a:p>
          <a:p>
            <a:pPr lvl="1"/>
            <a:r>
              <a:rPr lang="en-US" dirty="0" smtClean="0"/>
              <a:t>If a trapezoid has a pair of congruent base angles, then it is an isosceles trapezoid</a:t>
            </a:r>
          </a:p>
          <a:p>
            <a:endParaRPr lang="en-US" dirty="0"/>
          </a:p>
          <a:p>
            <a:r>
              <a:rPr lang="en-US" b="1" dirty="0" smtClean="0"/>
              <a:t>Theorem 8.16</a:t>
            </a:r>
          </a:p>
          <a:p>
            <a:pPr lvl="1"/>
            <a:r>
              <a:rPr lang="en-US" dirty="0" smtClean="0"/>
              <a:t>A trapezoid is isosceles if and only if its diagonals are congruent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21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Midsegment</a:t>
            </a:r>
            <a:r>
              <a:rPr lang="en-US" b="1" dirty="0" smtClean="0"/>
              <a:t> of a trapezoid</a:t>
            </a:r>
          </a:p>
          <a:p>
            <a:pPr lvl="1"/>
            <a:r>
              <a:rPr lang="en-US" dirty="0" smtClean="0"/>
              <a:t>Segment that connects the midpoints of its legs</a:t>
            </a:r>
          </a:p>
          <a:p>
            <a:endParaRPr lang="en-US" dirty="0"/>
          </a:p>
          <a:p>
            <a:r>
              <a:rPr lang="en-US" b="1" dirty="0" smtClean="0"/>
              <a:t>Theorem 8.17 – </a:t>
            </a:r>
            <a:r>
              <a:rPr lang="en-US" b="1" dirty="0" err="1" smtClean="0"/>
              <a:t>Midsegment</a:t>
            </a:r>
            <a:r>
              <a:rPr lang="en-US" b="1" dirty="0" smtClean="0"/>
              <a:t> Theorem for Trapezoids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midsegment</a:t>
            </a:r>
            <a:r>
              <a:rPr lang="en-US" dirty="0" smtClean="0"/>
              <a:t> of a trapezoid is parallel to each base and its length is one half the sum of the lengths of the bases (average of the bases)</a:t>
            </a:r>
          </a:p>
          <a:p>
            <a:endParaRPr lang="en-US" dirty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In the diagram (on board), MN is the </a:t>
            </a:r>
            <a:r>
              <a:rPr lang="en-US" dirty="0" err="1" smtClean="0"/>
              <a:t>midsegment</a:t>
            </a:r>
            <a:r>
              <a:rPr lang="en-US" dirty="0" smtClean="0"/>
              <a:t> of trapezoid PQRS. Find length of MN</a:t>
            </a:r>
          </a:p>
        </p:txBody>
      </p:sp>
    </p:spTree>
    <p:extLst>
      <p:ext uri="{BB962C8B-B14F-4D97-AF65-F5344CB8AC3E}">
        <p14:creationId xmlns:p14="http://schemas.microsoft.com/office/powerpoint/2010/main" val="1027130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Kite</a:t>
            </a:r>
          </a:p>
          <a:p>
            <a:pPr lvl="1"/>
            <a:r>
              <a:rPr lang="en-US" dirty="0" smtClean="0"/>
              <a:t>Quadrilateral that has two pairs of consecutive congruent sides, but opposite sides are not congruent</a:t>
            </a:r>
          </a:p>
          <a:p>
            <a:endParaRPr lang="en-US" dirty="0"/>
          </a:p>
          <a:p>
            <a:r>
              <a:rPr lang="en-US" b="1" dirty="0" smtClean="0"/>
              <a:t>Theorem 8.18</a:t>
            </a:r>
          </a:p>
          <a:p>
            <a:pPr lvl="1"/>
            <a:r>
              <a:rPr lang="en-US" dirty="0" smtClean="0"/>
              <a:t>If a quadrilateral is a kite, then its diagonals are perpendicular</a:t>
            </a:r>
          </a:p>
          <a:p>
            <a:endParaRPr lang="en-US" dirty="0"/>
          </a:p>
          <a:p>
            <a:r>
              <a:rPr lang="en-US" b="1" dirty="0" smtClean="0"/>
              <a:t>Theorem 8.19</a:t>
            </a:r>
          </a:p>
          <a:p>
            <a:pPr lvl="1"/>
            <a:r>
              <a:rPr lang="en-US" dirty="0" smtClean="0"/>
              <a:t>If a quadrilateral is a kite, then exactly one pair of opposite angles are congruent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8.1 – Find Angle Measures in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vertices that are endpoints of the same side are called </a:t>
            </a:r>
            <a:r>
              <a:rPr lang="en-US" b="1" dirty="0" smtClean="0"/>
              <a:t>consecutive vertices</a:t>
            </a:r>
            <a:r>
              <a:rPr lang="en-US" dirty="0" smtClean="0"/>
              <a:t> in polygons</a:t>
            </a:r>
          </a:p>
          <a:p>
            <a:endParaRPr lang="en-US" dirty="0"/>
          </a:p>
          <a:p>
            <a:r>
              <a:rPr lang="en-US" b="1" dirty="0" smtClean="0"/>
              <a:t>Diagonal</a:t>
            </a:r>
          </a:p>
          <a:p>
            <a:pPr lvl="1"/>
            <a:r>
              <a:rPr lang="en-US" dirty="0" smtClean="0"/>
              <a:t>Segment that joins two </a:t>
            </a:r>
            <a:r>
              <a:rPr lang="en-US" i="1" dirty="0" smtClean="0"/>
              <a:t>non-consecutive vertices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Theorem 8.1 – Polygon Interior Angles Theorem</a:t>
            </a:r>
          </a:p>
          <a:p>
            <a:pPr lvl="1"/>
            <a:r>
              <a:rPr lang="en-US" dirty="0" smtClean="0"/>
              <a:t>The sum of the measures of the interior angles of a </a:t>
            </a:r>
            <a:r>
              <a:rPr lang="en-US" u="sng" dirty="0" smtClean="0"/>
              <a:t>convex</a:t>
            </a:r>
            <a:r>
              <a:rPr lang="en-US" dirty="0" smtClean="0"/>
              <a:t> </a:t>
            </a:r>
            <a:r>
              <a:rPr lang="en-US" i="1" dirty="0" smtClean="0"/>
              <a:t>n-</a:t>
            </a:r>
            <a:r>
              <a:rPr lang="en-US" i="1" dirty="0" err="1" smtClean="0"/>
              <a:t>gon</a:t>
            </a:r>
            <a:r>
              <a:rPr lang="en-US" dirty="0" smtClean="0"/>
              <a:t> is (</a:t>
            </a:r>
            <a:r>
              <a:rPr lang="en-US" i="1" dirty="0" smtClean="0"/>
              <a:t>n – 2)*180</a:t>
            </a:r>
            <a:r>
              <a:rPr lang="en-US" i="1" baseline="30000" dirty="0" smtClean="0"/>
              <a:t>o</a:t>
            </a:r>
            <a:r>
              <a:rPr lang="en-US" i="1" dirty="0" smtClean="0"/>
              <a:t> </a:t>
            </a:r>
            <a:r>
              <a:rPr lang="en-US" dirty="0" smtClean="0"/>
              <a:t>where </a:t>
            </a:r>
            <a:r>
              <a:rPr lang="en-US" i="1" dirty="0" smtClean="0"/>
              <a:t>n</a:t>
            </a:r>
            <a:r>
              <a:rPr lang="en-US" dirty="0" smtClean="0"/>
              <a:t> is the number of sides</a:t>
            </a:r>
          </a:p>
          <a:p>
            <a:endParaRPr lang="en-US" dirty="0"/>
          </a:p>
          <a:p>
            <a:r>
              <a:rPr lang="en-US" b="1" dirty="0" smtClean="0"/>
              <a:t>Corollary to </a:t>
            </a:r>
            <a:r>
              <a:rPr lang="en-US" b="1" dirty="0" err="1" smtClean="0"/>
              <a:t>Thrm</a:t>
            </a:r>
            <a:r>
              <a:rPr lang="en-US" b="1" dirty="0" smtClean="0"/>
              <a:t> 8.1 - Interior angles of a quadrilateral: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um of measures of interior angles of a quadrilateral is 360</a:t>
            </a:r>
            <a:r>
              <a:rPr lang="en-US" dirty="0"/>
              <a:t> </a:t>
            </a:r>
            <a:r>
              <a:rPr lang="en-US" dirty="0" smtClean="0"/>
              <a:t>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m &lt;D</a:t>
            </a:r>
            <a:r>
              <a:rPr lang="en-US" dirty="0" smtClean="0"/>
              <a:t> in the kite (on board)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GP #5 &amp; 6</a:t>
            </a:r>
            <a:endParaRPr lang="en-US" dirty="0"/>
          </a:p>
        </p:txBody>
      </p:sp>
      <p:pic>
        <p:nvPicPr>
          <p:cNvPr id="6147" name="Picture 3" descr="C:\Users\Shane\AppData\Local\Microsoft\Windows\Temporary Internet Files\Content.IE5\V6KIY9MT\MC9002989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3158338" cy="304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17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8.6 – Identify Special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3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Find the sum of the measures of the interior angles of a convex octagon</a:t>
            </a:r>
          </a:p>
          <a:p>
            <a:endParaRPr lang="en-US" dirty="0"/>
          </a:p>
          <a:p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The sum of the measures of the interior angles of a convex polygon is 900 degrees. Classify the polygon by the number of sides</a:t>
            </a:r>
          </a:p>
          <a:p>
            <a:endParaRPr lang="en-US" dirty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Find the value of x (on board)</a:t>
            </a:r>
          </a:p>
          <a:p>
            <a:endParaRPr lang="en-US" dirty="0"/>
          </a:p>
          <a:p>
            <a:r>
              <a:rPr lang="en-US" dirty="0" smtClean="0"/>
              <a:t>GP #1-4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exterior angle measures </a:t>
            </a:r>
            <a:r>
              <a:rPr lang="en-US" u="sng" dirty="0" smtClean="0"/>
              <a:t>does not</a:t>
            </a:r>
            <a:r>
              <a:rPr lang="en-US" dirty="0" smtClean="0"/>
              <a:t> depend on number of sides of polygon</a:t>
            </a:r>
          </a:p>
          <a:p>
            <a:endParaRPr lang="en-US" dirty="0"/>
          </a:p>
          <a:p>
            <a:r>
              <a:rPr lang="en-US" b="1" dirty="0" smtClean="0"/>
              <a:t>Theorem 8.2 – Polygon Exterior Angles Theorem</a:t>
            </a:r>
          </a:p>
          <a:p>
            <a:pPr lvl="1"/>
            <a:r>
              <a:rPr lang="en-US" dirty="0" smtClean="0"/>
              <a:t>Sum of measures of exterior angles of a convex polygon, one angle at each vertex, is 360 degrees</a:t>
            </a:r>
          </a:p>
          <a:p>
            <a:endParaRPr lang="en-US" dirty="0"/>
          </a:p>
          <a:p>
            <a:r>
              <a:rPr lang="en-US" dirty="0" smtClean="0"/>
              <a:t>Example 4</a:t>
            </a:r>
          </a:p>
          <a:p>
            <a:pPr lvl="1"/>
            <a:r>
              <a:rPr lang="en-US" dirty="0" smtClean="0"/>
              <a:t>What is the value of x ? (on board)</a:t>
            </a:r>
            <a:endParaRPr lang="en-US" dirty="0"/>
          </a:p>
        </p:txBody>
      </p:sp>
      <p:pic>
        <p:nvPicPr>
          <p:cNvPr id="1026" name="Picture 2" descr="C:\Users\Shane\AppData\Local\Microsoft\Windows\Temporary Internet Files\Content.IE5\V6KIY9MT\MC9002339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87913"/>
            <a:ext cx="2355410" cy="191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trampoline in the shape of a regular dodecagon, find the following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 smtClean="0"/>
              <a:t>Measure of each interior angle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 smtClean="0"/>
              <a:t>Measure of each exterior angle</a:t>
            </a:r>
          </a:p>
          <a:p>
            <a:pPr marL="457200" indent="-457200">
              <a:buFont typeface="+mj-lt"/>
              <a:buAutoNum type="alphaLcParenR"/>
            </a:pPr>
            <a:endParaRPr lang="en-US" dirty="0"/>
          </a:p>
          <a:p>
            <a:r>
              <a:rPr lang="en-US" dirty="0" smtClean="0"/>
              <a:t>GP #5-6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Shane\AppData\Local\Microsoft\Windows\Temporary Internet Files\Content.IE5\MEB7WD8T\MC9003056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81400"/>
            <a:ext cx="2802484" cy="25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8.2 – Use Properties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Parallelogram</a:t>
            </a:r>
          </a:p>
          <a:p>
            <a:pPr lvl="1"/>
            <a:r>
              <a:rPr lang="en-US" dirty="0" smtClean="0"/>
              <a:t>Quadrilateral with both pairs of opposite sides parallel</a:t>
            </a:r>
          </a:p>
          <a:p>
            <a:endParaRPr lang="en-US" dirty="0"/>
          </a:p>
          <a:p>
            <a:r>
              <a:rPr lang="en-US" b="1" dirty="0" smtClean="0"/>
              <a:t>Theorem 8.3</a:t>
            </a:r>
          </a:p>
          <a:p>
            <a:pPr lvl="1"/>
            <a:r>
              <a:rPr lang="en-US" dirty="0" smtClean="0"/>
              <a:t>If a quadrilateral is a parallelogram, then its opposite sides are congruent</a:t>
            </a:r>
          </a:p>
          <a:p>
            <a:endParaRPr lang="en-US" dirty="0"/>
          </a:p>
          <a:p>
            <a:r>
              <a:rPr lang="en-US" b="1" dirty="0" smtClean="0"/>
              <a:t>Theorem 8.4</a:t>
            </a:r>
          </a:p>
          <a:p>
            <a:pPr lvl="1"/>
            <a:r>
              <a:rPr lang="en-US" dirty="0" smtClean="0"/>
              <a:t>If a quadrilateral is a parallelogram, then its opposite angles are congruent</a:t>
            </a:r>
          </a:p>
          <a:p>
            <a:endParaRPr lang="en-US" dirty="0"/>
          </a:p>
          <a:p>
            <a:r>
              <a:rPr lang="en-US" dirty="0" smtClean="0"/>
              <a:t>Example 1: find values of x and y (on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Consecutive interior angle theorem states that if two parallel lines are cut by a transversal, then consecutive interior angles are supplementary</a:t>
            </a:r>
          </a:p>
          <a:p>
            <a:pPr lvl="1"/>
            <a:r>
              <a:rPr lang="en-US" dirty="0" smtClean="0"/>
              <a:t>This holds true for parallelograms as well</a:t>
            </a:r>
          </a:p>
          <a:p>
            <a:endParaRPr lang="en-US" dirty="0"/>
          </a:p>
          <a:p>
            <a:r>
              <a:rPr lang="en-US" b="1" dirty="0" smtClean="0"/>
              <a:t>Theorem 8.5</a:t>
            </a:r>
          </a:p>
          <a:p>
            <a:pPr lvl="1"/>
            <a:r>
              <a:rPr lang="en-US" dirty="0" smtClean="0"/>
              <a:t>If a quadrilateral is a parallelogram, then its consecutive angles are supplementary</a:t>
            </a:r>
          </a:p>
          <a:p>
            <a:endParaRPr lang="en-US" dirty="0"/>
          </a:p>
          <a:p>
            <a:r>
              <a:rPr lang="en-US" b="1" dirty="0" smtClean="0"/>
              <a:t>Theorem 8.6</a:t>
            </a:r>
          </a:p>
          <a:p>
            <a:pPr lvl="1"/>
            <a:r>
              <a:rPr lang="en-US" dirty="0" smtClean="0"/>
              <a:t>If a quadrilateral is a parallelogram, then its diagonals bisect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of parallelogram LMNO at point P.</a:t>
            </a:r>
          </a:p>
          <a:p>
            <a:pPr lvl="1"/>
            <a:r>
              <a:rPr lang="en-US" dirty="0" smtClean="0"/>
              <a:t>What are the coordinates of P? (on board)</a:t>
            </a:r>
          </a:p>
          <a:p>
            <a:endParaRPr lang="en-US" dirty="0"/>
          </a:p>
          <a:p>
            <a:r>
              <a:rPr lang="en-US" dirty="0" smtClean="0"/>
              <a:t>GP #1-6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Shane\AppData\Local\Microsoft\Windows\Temporary Internet Files\Content.IE5\O1N8ZLMR\MC90044189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24" y="3276600"/>
            <a:ext cx="2784475" cy="245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8.3 – Show a Quad. is a 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Converses of theorems 8.3 &amp; 8.4 are stated below</a:t>
            </a:r>
          </a:p>
          <a:p>
            <a:pPr lvl="1"/>
            <a:r>
              <a:rPr lang="en-US" dirty="0" smtClean="0"/>
              <a:t>Can be used to show a quadrilateral with certain properties is a parallelogram</a:t>
            </a:r>
          </a:p>
          <a:p>
            <a:endParaRPr lang="en-US" dirty="0"/>
          </a:p>
          <a:p>
            <a:r>
              <a:rPr lang="en-US" b="1" dirty="0" smtClean="0"/>
              <a:t>Theorem 8.7</a:t>
            </a:r>
          </a:p>
          <a:p>
            <a:pPr lvl="1"/>
            <a:r>
              <a:rPr lang="en-US" dirty="0" smtClean="0"/>
              <a:t>If both pairs of opposite sides of a quadrilateral are congruent, then the quadrilateral is a parallelogram</a:t>
            </a:r>
          </a:p>
          <a:p>
            <a:endParaRPr lang="en-US" dirty="0"/>
          </a:p>
          <a:p>
            <a:r>
              <a:rPr lang="en-US" b="1" dirty="0" smtClean="0"/>
              <a:t>Theorem 8.8</a:t>
            </a:r>
          </a:p>
          <a:p>
            <a:pPr lvl="1"/>
            <a:r>
              <a:rPr lang="en-US" dirty="0" smtClean="0"/>
              <a:t>If both pairs of opposite angles of a quadrilateral are congruent, then the quadrilateral is a parallelogram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954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Quadrilaterals</vt:lpstr>
      <vt:lpstr>8.1 – Find Angle Measures in Polygons</vt:lpstr>
      <vt:lpstr>Examples</vt:lpstr>
      <vt:lpstr>Exterior Angles</vt:lpstr>
      <vt:lpstr>Example 5</vt:lpstr>
      <vt:lpstr>8.2 – Use Properties of Parallelograms</vt:lpstr>
      <vt:lpstr>Interior Angles</vt:lpstr>
      <vt:lpstr>Example 3</vt:lpstr>
      <vt:lpstr>8.3 – Show a Quad. is a Parallelogram</vt:lpstr>
      <vt:lpstr>More Theorems!</vt:lpstr>
      <vt:lpstr>Ways to Prove a Quad. is a Parallelogram</vt:lpstr>
      <vt:lpstr>8.4 – Properties of Rhombuses, Rectangles, &amp; Squares</vt:lpstr>
      <vt:lpstr>Corollaries</vt:lpstr>
      <vt:lpstr>Venn Diagram of Parallelograms</vt:lpstr>
      <vt:lpstr>Diagonals of Rhombuses &amp; Rectangles</vt:lpstr>
      <vt:lpstr>8.5 – Use Properties of Trapezoids &amp; Kites</vt:lpstr>
      <vt:lpstr>Isosceles Trapezoids</vt:lpstr>
      <vt:lpstr>Midsegments</vt:lpstr>
      <vt:lpstr>Kites</vt:lpstr>
      <vt:lpstr>Example 4</vt:lpstr>
      <vt:lpstr>8.6 – Identify Special Quadrilaterals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Quadrilaterals</dc:title>
  <dc:creator>Shane</dc:creator>
  <cp:lastModifiedBy>Shane</cp:lastModifiedBy>
  <cp:revision>12</cp:revision>
  <dcterms:created xsi:type="dcterms:W3CDTF">2014-03-08T19:12:39Z</dcterms:created>
  <dcterms:modified xsi:type="dcterms:W3CDTF">2014-03-08T20:12:03Z</dcterms:modified>
</cp:coreProperties>
</file>