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AFE52201-32F5-44EE-A1C5-1723752C0FA2}" type="datetimeFigureOut">
              <a:rPr lang="en-US" smtClean="0"/>
              <a:t>11/14/2013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C91378-C7FA-4ACC-9F23-3BD0354C466E}" type="slidenum">
              <a:rPr lang="en-US" smtClean="0"/>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FE52201-32F5-44EE-A1C5-1723752C0FA2}" type="datetimeFigureOut">
              <a:rPr lang="en-US" smtClean="0"/>
              <a:t>11/14/2013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C91378-C7FA-4ACC-9F23-3BD0354C466E}"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FE52201-32F5-44EE-A1C5-1723752C0FA2}" type="datetimeFigureOut">
              <a:rPr lang="en-US" smtClean="0"/>
              <a:t>11/14/2013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C91378-C7FA-4ACC-9F23-3BD0354C466E}"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FE52201-32F5-44EE-A1C5-1723752C0FA2}" type="datetimeFigureOut">
              <a:rPr lang="en-US" smtClean="0"/>
              <a:t>11/14/2013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C91378-C7FA-4ACC-9F23-3BD0354C466E}"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FE52201-32F5-44EE-A1C5-1723752C0FA2}" type="datetimeFigureOut">
              <a:rPr lang="en-US" smtClean="0"/>
              <a:t>11/14/2013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C91378-C7FA-4ACC-9F23-3BD0354C466E}" type="slidenum">
              <a:rPr lang="en-US" smtClean="0"/>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FE52201-32F5-44EE-A1C5-1723752C0FA2}" type="datetimeFigureOut">
              <a:rPr lang="en-US" smtClean="0"/>
              <a:t>11/14/2013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DC91378-C7FA-4ACC-9F23-3BD0354C466E}"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FE52201-32F5-44EE-A1C5-1723752C0FA2}" type="datetimeFigureOut">
              <a:rPr lang="en-US" smtClean="0"/>
              <a:t>11/14/2013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DC91378-C7FA-4ACC-9F23-3BD0354C466E}" type="slidenum">
              <a:rPr lang="en-US" smtClean="0"/>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FE52201-32F5-44EE-A1C5-1723752C0FA2}" type="datetimeFigureOut">
              <a:rPr lang="en-US" smtClean="0"/>
              <a:t>11/14/2013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DC91378-C7FA-4ACC-9F23-3BD0354C466E}"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FE52201-32F5-44EE-A1C5-1723752C0FA2}" type="datetimeFigureOut">
              <a:rPr lang="en-US" smtClean="0"/>
              <a:t>11/14/2013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DC91378-C7FA-4ACC-9F23-3BD0354C466E}"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FE52201-32F5-44EE-A1C5-1723752C0FA2}" type="datetimeFigureOut">
              <a:rPr lang="en-US" smtClean="0"/>
              <a:t>11/14/2013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DC91378-C7FA-4ACC-9F23-3BD0354C466E}" type="slidenum">
              <a:rPr lang="en-US" smtClean="0"/>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FE52201-32F5-44EE-A1C5-1723752C0FA2}" type="datetimeFigureOut">
              <a:rPr lang="en-US" smtClean="0"/>
              <a:t>11/14/2013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DC91378-C7FA-4ACC-9F23-3BD0354C466E}"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AFE52201-32F5-44EE-A1C5-1723752C0FA2}" type="datetimeFigureOut">
              <a:rPr lang="en-US" smtClean="0"/>
              <a:t>11/14/2013</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DDC91378-C7FA-4ACC-9F23-3BD0354C466E}"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 Id="rId6" Type="http://schemas.openxmlformats.org/officeDocument/2006/relationships/image" Target="../media/image15.png"/><Relationship Id="rId5" Type="http://schemas.openxmlformats.org/officeDocument/2006/relationships/image" Target="../media/image14.png"/><Relationship Id="rId4" Type="http://schemas.openxmlformats.org/officeDocument/2006/relationships/image" Target="../media/image1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6.gi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Geometry – Chapter 4</a:t>
            </a:r>
            <a:endParaRPr lang="en-US" dirty="0"/>
          </a:p>
        </p:txBody>
      </p:sp>
      <p:sp>
        <p:nvSpPr>
          <p:cNvPr id="3" name="Subtitle 2"/>
          <p:cNvSpPr>
            <a:spLocks noGrp="1"/>
          </p:cNvSpPr>
          <p:nvPr>
            <p:ph type="subTitle" idx="1"/>
          </p:nvPr>
        </p:nvSpPr>
        <p:spPr/>
        <p:txBody>
          <a:bodyPr/>
          <a:lstStyle/>
          <a:p>
            <a:r>
              <a:rPr lang="en-US" dirty="0" smtClean="0"/>
              <a:t>Congruent Triangles</a:t>
            </a:r>
            <a:endParaRPr lang="en-US" dirty="0"/>
          </a:p>
        </p:txBody>
      </p:sp>
    </p:spTree>
    <p:extLst>
      <p:ext uri="{BB962C8B-B14F-4D97-AF65-F5344CB8AC3E}">
        <p14:creationId xmlns:p14="http://schemas.microsoft.com/office/powerpoint/2010/main" val="3033139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Using third angles theorem</a:t>
            </a:r>
            <a:endParaRPr lang="en-US" dirty="0"/>
          </a:p>
        </p:txBody>
      </p:sp>
      <p:sp>
        <p:nvSpPr>
          <p:cNvPr id="3" name="Content Placeholder 2"/>
          <p:cNvSpPr>
            <a:spLocks noGrp="1"/>
          </p:cNvSpPr>
          <p:nvPr>
            <p:ph idx="1"/>
          </p:nvPr>
        </p:nvSpPr>
        <p:spPr/>
        <p:txBody>
          <a:bodyPr/>
          <a:lstStyle/>
          <a:p>
            <a:r>
              <a:rPr lang="en-US" dirty="0" smtClean="0"/>
              <a:t>Example 4</a:t>
            </a:r>
          </a:p>
          <a:p>
            <a:pPr lvl="1"/>
            <a:r>
              <a:rPr lang="en-US" dirty="0" smtClean="0"/>
              <a:t>Find m&lt; BDC</a:t>
            </a:r>
          </a:p>
          <a:p>
            <a:pPr lvl="1"/>
            <a:endParaRPr lang="en-US" dirty="0"/>
          </a:p>
          <a:p>
            <a:pPr marL="68580" indent="0">
              <a:buNone/>
            </a:pPr>
            <a:endParaRPr lang="en-US" dirty="0"/>
          </a:p>
        </p:txBody>
      </p:sp>
      <p:cxnSp>
        <p:nvCxnSpPr>
          <p:cNvPr id="5" name="Straight Connector 4"/>
          <p:cNvCxnSpPr/>
          <p:nvPr/>
        </p:nvCxnSpPr>
        <p:spPr>
          <a:xfrm>
            <a:off x="2667000" y="4495800"/>
            <a:ext cx="30480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flipV="1">
            <a:off x="5715000" y="2971800"/>
            <a:ext cx="304800" cy="15240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flipH="1">
            <a:off x="2667000" y="2971800"/>
            <a:ext cx="3352800" cy="15240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flipH="1" flipV="1">
            <a:off x="2438400" y="2971800"/>
            <a:ext cx="228600" cy="15240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2438400" y="2971800"/>
            <a:ext cx="3276600" cy="15240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2095500" y="2743200"/>
            <a:ext cx="342900" cy="369332"/>
          </a:xfrm>
          <a:prstGeom prst="rect">
            <a:avLst/>
          </a:prstGeom>
          <a:noFill/>
        </p:spPr>
        <p:txBody>
          <a:bodyPr wrap="square" rtlCol="0">
            <a:spAutoFit/>
          </a:bodyPr>
          <a:lstStyle/>
          <a:p>
            <a:r>
              <a:rPr lang="en-US" dirty="0"/>
              <a:t>A</a:t>
            </a:r>
          </a:p>
        </p:txBody>
      </p:sp>
      <p:sp>
        <p:nvSpPr>
          <p:cNvPr id="16" name="TextBox 15"/>
          <p:cNvSpPr txBox="1"/>
          <p:nvPr/>
        </p:nvSpPr>
        <p:spPr>
          <a:xfrm>
            <a:off x="2266950" y="4495800"/>
            <a:ext cx="285750" cy="369332"/>
          </a:xfrm>
          <a:prstGeom prst="rect">
            <a:avLst/>
          </a:prstGeom>
          <a:noFill/>
        </p:spPr>
        <p:txBody>
          <a:bodyPr wrap="square" rtlCol="0">
            <a:spAutoFit/>
          </a:bodyPr>
          <a:lstStyle/>
          <a:p>
            <a:r>
              <a:rPr lang="en-US" dirty="0" smtClean="0"/>
              <a:t>C</a:t>
            </a:r>
            <a:endParaRPr lang="en-US" dirty="0"/>
          </a:p>
        </p:txBody>
      </p:sp>
      <p:sp>
        <p:nvSpPr>
          <p:cNvPr id="17" name="TextBox 16"/>
          <p:cNvSpPr txBox="1"/>
          <p:nvPr/>
        </p:nvSpPr>
        <p:spPr>
          <a:xfrm>
            <a:off x="6019800" y="2743200"/>
            <a:ext cx="304800" cy="369332"/>
          </a:xfrm>
          <a:prstGeom prst="rect">
            <a:avLst/>
          </a:prstGeom>
          <a:noFill/>
        </p:spPr>
        <p:txBody>
          <a:bodyPr wrap="square" rtlCol="0">
            <a:spAutoFit/>
          </a:bodyPr>
          <a:lstStyle/>
          <a:p>
            <a:r>
              <a:rPr lang="en-US" dirty="0" smtClean="0"/>
              <a:t>B</a:t>
            </a:r>
          </a:p>
        </p:txBody>
      </p:sp>
      <p:sp>
        <p:nvSpPr>
          <p:cNvPr id="18" name="TextBox 17"/>
          <p:cNvSpPr txBox="1"/>
          <p:nvPr/>
        </p:nvSpPr>
        <p:spPr>
          <a:xfrm>
            <a:off x="5943600" y="4495800"/>
            <a:ext cx="381000" cy="369332"/>
          </a:xfrm>
          <a:prstGeom prst="rect">
            <a:avLst/>
          </a:prstGeom>
          <a:noFill/>
        </p:spPr>
        <p:txBody>
          <a:bodyPr wrap="square" rtlCol="0">
            <a:spAutoFit/>
          </a:bodyPr>
          <a:lstStyle/>
          <a:p>
            <a:r>
              <a:rPr lang="en-US" dirty="0" smtClean="0"/>
              <a:t>D</a:t>
            </a:r>
            <a:endParaRPr lang="en-US" dirty="0"/>
          </a:p>
        </p:txBody>
      </p:sp>
      <p:sp>
        <p:nvSpPr>
          <p:cNvPr id="19" name="TextBox 18"/>
          <p:cNvSpPr txBox="1"/>
          <p:nvPr/>
        </p:nvSpPr>
        <p:spPr>
          <a:xfrm>
            <a:off x="3962400" y="3429000"/>
            <a:ext cx="381000" cy="369332"/>
          </a:xfrm>
          <a:prstGeom prst="rect">
            <a:avLst/>
          </a:prstGeom>
          <a:noFill/>
        </p:spPr>
        <p:txBody>
          <a:bodyPr wrap="square" rtlCol="0">
            <a:spAutoFit/>
          </a:bodyPr>
          <a:lstStyle/>
          <a:p>
            <a:r>
              <a:rPr lang="en-US" dirty="0" smtClean="0"/>
              <a:t>N</a:t>
            </a:r>
            <a:endParaRPr lang="en-US" dirty="0"/>
          </a:p>
        </p:txBody>
      </p:sp>
      <p:sp>
        <p:nvSpPr>
          <p:cNvPr id="23" name="TextBox 22"/>
          <p:cNvSpPr txBox="1"/>
          <p:nvPr/>
        </p:nvSpPr>
        <p:spPr>
          <a:xfrm>
            <a:off x="2552700" y="3200400"/>
            <a:ext cx="571500" cy="369332"/>
          </a:xfrm>
          <a:prstGeom prst="rect">
            <a:avLst/>
          </a:prstGeom>
          <a:noFill/>
        </p:spPr>
        <p:txBody>
          <a:bodyPr wrap="square" rtlCol="0">
            <a:spAutoFit/>
          </a:bodyPr>
          <a:lstStyle/>
          <a:p>
            <a:r>
              <a:rPr lang="en-US" dirty="0" smtClean="0">
                <a:solidFill>
                  <a:schemeClr val="accent2"/>
                </a:solidFill>
              </a:rPr>
              <a:t>45°</a:t>
            </a:r>
            <a:endParaRPr lang="en-US" dirty="0">
              <a:solidFill>
                <a:schemeClr val="accent2"/>
              </a:solidFill>
            </a:endParaRPr>
          </a:p>
        </p:txBody>
      </p:sp>
      <p:sp>
        <p:nvSpPr>
          <p:cNvPr id="24" name="TextBox 23"/>
          <p:cNvSpPr txBox="1"/>
          <p:nvPr/>
        </p:nvSpPr>
        <p:spPr>
          <a:xfrm>
            <a:off x="4495800" y="4158734"/>
            <a:ext cx="533400" cy="369332"/>
          </a:xfrm>
          <a:prstGeom prst="rect">
            <a:avLst/>
          </a:prstGeom>
          <a:noFill/>
        </p:spPr>
        <p:txBody>
          <a:bodyPr wrap="square" rtlCol="0">
            <a:spAutoFit/>
          </a:bodyPr>
          <a:lstStyle/>
          <a:p>
            <a:r>
              <a:rPr lang="en-US" dirty="0" smtClean="0">
                <a:solidFill>
                  <a:schemeClr val="accent2"/>
                </a:solidFill>
              </a:rPr>
              <a:t>30°</a:t>
            </a:r>
            <a:endParaRPr lang="en-US" dirty="0">
              <a:solidFill>
                <a:schemeClr val="accent2"/>
              </a:solidFill>
            </a:endParaRPr>
          </a:p>
        </p:txBody>
      </p:sp>
      <p:cxnSp>
        <p:nvCxnSpPr>
          <p:cNvPr id="26" name="Straight Connector 25"/>
          <p:cNvCxnSpPr/>
          <p:nvPr/>
        </p:nvCxnSpPr>
        <p:spPr>
          <a:xfrm flipH="1">
            <a:off x="2438400" y="3112532"/>
            <a:ext cx="228600" cy="164068"/>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a:off x="5638800" y="3194566"/>
            <a:ext cx="304800" cy="19050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flipH="1">
            <a:off x="5334000" y="4343400"/>
            <a:ext cx="76200" cy="15240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flipH="1">
            <a:off x="5181600" y="4267200"/>
            <a:ext cx="76200" cy="260866"/>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2971800" y="4343400"/>
            <a:ext cx="152400" cy="184666"/>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a:off x="3124200" y="4267200"/>
            <a:ext cx="152400" cy="22860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38" name="TextBox 37"/>
          <p:cNvSpPr txBox="1"/>
          <p:nvPr/>
        </p:nvSpPr>
        <p:spPr>
          <a:xfrm>
            <a:off x="6019800" y="5486400"/>
            <a:ext cx="2362200" cy="369332"/>
          </a:xfrm>
          <a:prstGeom prst="rect">
            <a:avLst/>
          </a:prstGeom>
          <a:noFill/>
        </p:spPr>
        <p:txBody>
          <a:bodyPr wrap="square" rtlCol="0">
            <a:spAutoFit/>
          </a:bodyPr>
          <a:lstStyle/>
          <a:p>
            <a:r>
              <a:rPr lang="en-US" dirty="0" smtClean="0"/>
              <a:t>GP #4-5 p. 217</a:t>
            </a:r>
            <a:endParaRPr lang="en-US" dirty="0"/>
          </a:p>
        </p:txBody>
      </p:sp>
    </p:spTree>
    <p:extLst>
      <p:ext uri="{BB962C8B-B14F-4D97-AF65-F5344CB8AC3E}">
        <p14:creationId xmlns:p14="http://schemas.microsoft.com/office/powerpoint/2010/main" val="29484624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Properties of congruent triangles</a:t>
            </a:r>
            <a:endParaRPr lang="en-US" dirty="0"/>
          </a:p>
        </p:txBody>
      </p:sp>
      <mc:AlternateContent xmlns:mc="http://schemas.openxmlformats.org/markup-compatibility/2006">
        <mc:Choice xmlns:a14="http://schemas.microsoft.com/office/drawing/2010/main" Requires="a14">
          <p:sp>
            <p:nvSpPr>
              <p:cNvPr id="3" name="Content Placeholder 2"/>
              <p:cNvSpPr>
                <a:spLocks noGrp="1"/>
              </p:cNvSpPr>
              <p:nvPr>
                <p:ph idx="1"/>
              </p:nvPr>
            </p:nvSpPr>
            <p:spPr/>
            <p:txBody>
              <a:bodyPr>
                <a:normAutofit/>
              </a:bodyPr>
              <a:lstStyle/>
              <a:p>
                <a:r>
                  <a:rPr lang="en-US" dirty="0"/>
                  <a:t>The properties of congruence that are true for segments and angles are also true for triangles</a:t>
                </a:r>
              </a:p>
              <a:p>
                <a:endParaRPr lang="en-US" dirty="0"/>
              </a:p>
              <a:p>
                <a:r>
                  <a:rPr lang="en-US" dirty="0"/>
                  <a:t>Theorem 4.4 – Properties of Congruent Triangles</a:t>
                </a:r>
              </a:p>
              <a:p>
                <a:pPr lvl="1"/>
                <a:r>
                  <a:rPr lang="en-US" dirty="0"/>
                  <a:t>Reflexive property</a:t>
                </a:r>
              </a:p>
              <a:p>
                <a:pPr lvl="2"/>
                <a14:m>
                  <m:oMath xmlns:m="http://schemas.openxmlformats.org/officeDocument/2006/math">
                    <m:r>
                      <a:rPr lang="en-US" i="1">
                        <a:latin typeface="Cambria Math"/>
                        <a:ea typeface="Cambria Math"/>
                      </a:rPr>
                      <m:t>∆</m:t>
                    </m:r>
                    <m:r>
                      <a:rPr lang="en-US" i="1">
                        <a:latin typeface="Cambria Math"/>
                        <a:ea typeface="Cambria Math"/>
                      </a:rPr>
                      <m:t>𝐴𝐵𝐶</m:t>
                    </m:r>
                    <m:r>
                      <a:rPr lang="en-US" i="1">
                        <a:latin typeface="Cambria Math"/>
                        <a:ea typeface="Cambria Math"/>
                      </a:rPr>
                      <m:t>≅∆</m:t>
                    </m:r>
                    <m:r>
                      <a:rPr lang="en-US" i="1">
                        <a:latin typeface="Cambria Math"/>
                        <a:ea typeface="Cambria Math"/>
                      </a:rPr>
                      <m:t>𝐴𝐵𝐶</m:t>
                    </m:r>
                  </m:oMath>
                </a14:m>
                <a:endParaRPr lang="en-US" dirty="0"/>
              </a:p>
              <a:p>
                <a:pPr marL="868680" lvl="2" indent="0">
                  <a:buNone/>
                </a:pPr>
                <a:endParaRPr lang="en-US" dirty="0"/>
              </a:p>
              <a:p>
                <a:pPr lvl="1"/>
                <a:r>
                  <a:rPr lang="en-US" dirty="0"/>
                  <a:t>Symmetric property</a:t>
                </a:r>
              </a:p>
              <a:p>
                <a:pPr lvl="2"/>
                <a14:m>
                  <m:oMath xmlns:m="http://schemas.openxmlformats.org/officeDocument/2006/math">
                    <m:r>
                      <a:rPr lang="en-US" i="1">
                        <a:latin typeface="Cambria Math"/>
                        <a:ea typeface="Cambria Math"/>
                      </a:rPr>
                      <m:t>∆</m:t>
                    </m:r>
                    <m:r>
                      <a:rPr lang="en-US" i="1">
                        <a:latin typeface="Cambria Math"/>
                        <a:ea typeface="Cambria Math"/>
                      </a:rPr>
                      <m:t>𝐴𝐵𝐶</m:t>
                    </m:r>
                    <m:r>
                      <a:rPr lang="en-US" i="1">
                        <a:latin typeface="Cambria Math"/>
                        <a:ea typeface="Cambria Math"/>
                      </a:rPr>
                      <m:t>≅∆</m:t>
                    </m:r>
                    <m:r>
                      <a:rPr lang="en-US" i="1">
                        <a:latin typeface="Cambria Math"/>
                        <a:ea typeface="Cambria Math"/>
                      </a:rPr>
                      <m:t>𝐷𝐸𝐹</m:t>
                    </m:r>
                    <m:r>
                      <a:rPr lang="en-US" i="1">
                        <a:latin typeface="Cambria Math"/>
                        <a:ea typeface="Cambria Math"/>
                      </a:rPr>
                      <m:t>, </m:t>
                    </m:r>
                    <m:r>
                      <a:rPr lang="en-US" i="1">
                        <a:latin typeface="Cambria Math"/>
                        <a:ea typeface="Cambria Math"/>
                      </a:rPr>
                      <m:t>𝑡h𝑒𝑛</m:t>
                    </m:r>
                    <m:r>
                      <a:rPr lang="en-US" i="1">
                        <a:latin typeface="Cambria Math"/>
                        <a:ea typeface="Cambria Math"/>
                      </a:rPr>
                      <m:t> ∆</m:t>
                    </m:r>
                    <m:r>
                      <a:rPr lang="en-US" i="1">
                        <a:latin typeface="Cambria Math"/>
                        <a:ea typeface="Cambria Math"/>
                      </a:rPr>
                      <m:t>𝐷𝐸𝐹</m:t>
                    </m:r>
                    <m:r>
                      <a:rPr lang="en-US" i="1">
                        <a:latin typeface="Cambria Math"/>
                        <a:ea typeface="Cambria Math"/>
                      </a:rPr>
                      <m:t>≅∆</m:t>
                    </m:r>
                    <m:r>
                      <a:rPr lang="en-US" i="1">
                        <a:latin typeface="Cambria Math"/>
                        <a:ea typeface="Cambria Math"/>
                      </a:rPr>
                      <m:t>𝐴𝐵𝐶</m:t>
                    </m:r>
                  </m:oMath>
                </a14:m>
                <a:endParaRPr lang="en-US" dirty="0"/>
              </a:p>
              <a:p>
                <a:pPr lvl="2"/>
                <a:endParaRPr lang="en-US" dirty="0"/>
              </a:p>
              <a:p>
                <a:pPr lvl="1"/>
                <a:r>
                  <a:rPr lang="en-US" dirty="0"/>
                  <a:t>Transitive property</a:t>
                </a:r>
              </a:p>
              <a:p>
                <a:pPr lvl="2"/>
                <a14:m>
                  <m:oMath xmlns:m="http://schemas.openxmlformats.org/officeDocument/2006/math">
                    <m:r>
                      <a:rPr lang="en-US" i="1">
                        <a:latin typeface="Cambria Math"/>
                        <a:ea typeface="Cambria Math"/>
                      </a:rPr>
                      <m:t>∆</m:t>
                    </m:r>
                    <m:r>
                      <a:rPr lang="en-US" i="1">
                        <a:latin typeface="Cambria Math"/>
                        <a:ea typeface="Cambria Math"/>
                      </a:rPr>
                      <m:t>𝐴𝐵𝐶</m:t>
                    </m:r>
                    <m:r>
                      <a:rPr lang="en-US" i="1">
                        <a:latin typeface="Cambria Math"/>
                        <a:ea typeface="Cambria Math"/>
                      </a:rPr>
                      <m:t>≅∆</m:t>
                    </m:r>
                    <m:r>
                      <a:rPr lang="en-US" i="1">
                        <a:latin typeface="Cambria Math"/>
                        <a:ea typeface="Cambria Math"/>
                      </a:rPr>
                      <m:t>𝐷𝐸𝐹</m:t>
                    </m:r>
                    <m:r>
                      <a:rPr lang="en-US" i="1">
                        <a:latin typeface="Cambria Math"/>
                        <a:ea typeface="Cambria Math"/>
                      </a:rPr>
                      <m:t> </m:t>
                    </m:r>
                    <m:r>
                      <a:rPr lang="en-US" i="1">
                        <a:latin typeface="Cambria Math"/>
                        <a:ea typeface="Cambria Math"/>
                      </a:rPr>
                      <m:t>𝑎𝑛𝑑</m:t>
                    </m:r>
                    <m:r>
                      <a:rPr lang="en-US" i="1">
                        <a:latin typeface="Cambria Math"/>
                        <a:ea typeface="Cambria Math"/>
                      </a:rPr>
                      <m:t> ∆</m:t>
                    </m:r>
                    <m:r>
                      <a:rPr lang="en-US" i="1">
                        <a:latin typeface="Cambria Math"/>
                        <a:ea typeface="Cambria Math"/>
                      </a:rPr>
                      <m:t>𝐷𝐸𝐹</m:t>
                    </m:r>
                    <m:r>
                      <a:rPr lang="en-US" i="1">
                        <a:latin typeface="Cambria Math"/>
                        <a:ea typeface="Cambria Math"/>
                      </a:rPr>
                      <m:t>≅∆</m:t>
                    </m:r>
                    <m:r>
                      <a:rPr lang="en-US" i="1">
                        <a:latin typeface="Cambria Math"/>
                        <a:ea typeface="Cambria Math"/>
                      </a:rPr>
                      <m:t>𝑋𝑌𝑍</m:t>
                    </m:r>
                    <m:r>
                      <a:rPr lang="en-US" i="1">
                        <a:latin typeface="Cambria Math"/>
                        <a:ea typeface="Cambria Math"/>
                      </a:rPr>
                      <m:t> </m:t>
                    </m:r>
                    <m:r>
                      <a:rPr lang="en-US" i="1">
                        <a:latin typeface="Cambria Math"/>
                        <a:ea typeface="Cambria Math"/>
                      </a:rPr>
                      <m:t>𝑡h𝑒𝑛</m:t>
                    </m:r>
                    <m:r>
                      <a:rPr lang="en-US" i="1">
                        <a:latin typeface="Cambria Math"/>
                        <a:ea typeface="Cambria Math"/>
                      </a:rPr>
                      <m:t> ∆</m:t>
                    </m:r>
                    <m:r>
                      <a:rPr lang="en-US" i="1">
                        <a:latin typeface="Cambria Math"/>
                        <a:ea typeface="Cambria Math"/>
                      </a:rPr>
                      <m:t>𝐴𝐵𝐶</m:t>
                    </m:r>
                    <m:r>
                      <a:rPr lang="en-US" i="1">
                        <a:latin typeface="Cambria Math"/>
                        <a:ea typeface="Cambria Math"/>
                      </a:rPr>
                      <m:t>≅∆</m:t>
                    </m:r>
                    <m:r>
                      <a:rPr lang="en-US" i="1">
                        <a:latin typeface="Cambria Math"/>
                        <a:ea typeface="Cambria Math"/>
                      </a:rPr>
                      <m:t>𝑋𝑌𝑍</m:t>
                    </m:r>
                  </m:oMath>
                </a14:m>
                <a:endParaRPr lang="en-US" dirty="0"/>
              </a:p>
              <a:p>
                <a:pPr marL="548640" lvl="2" indent="0">
                  <a:buNone/>
                </a:pPr>
                <a:endParaRPr lang="en-US" dirty="0"/>
              </a:p>
              <a:p>
                <a:pPr lvl="2"/>
                <a:endParaRPr lang="en-US" dirty="0"/>
              </a:p>
              <a:p>
                <a:pPr marL="868680" lvl="2" indent="0">
                  <a:buNone/>
                </a:pPr>
                <a:endParaRPr lang="en-US" dirty="0"/>
              </a:p>
            </p:txBody>
          </p:sp>
        </mc:Choice>
        <mc:Fallback>
          <p:sp>
            <p:nvSpPr>
              <p:cNvPr id="3" name="Content Placeholder 2"/>
              <p:cNvSpPr>
                <a:spLocks noGrp="1" noRot="1" noChangeAspect="1" noMove="1" noResize="1" noEditPoints="1" noAdjustHandles="1" noChangeArrowheads="1" noChangeShapeType="1" noTextEdit="1"/>
              </p:cNvSpPr>
              <p:nvPr>
                <p:ph idx="1"/>
              </p:nvPr>
            </p:nvSpPr>
            <p:spPr>
              <a:blipFill rotWithShape="1">
                <a:blip r:embed="rId2"/>
                <a:stretch>
                  <a:fillRect l="-593" t="-875"/>
                </a:stretch>
              </a:blipFill>
            </p:spPr>
            <p:txBody>
              <a:bodyPr/>
              <a:lstStyle/>
              <a:p>
                <a:r>
                  <a:rPr lang="en-US">
                    <a:noFill/>
                  </a:rPr>
                  <a:t> </a:t>
                </a:r>
              </a:p>
            </p:txBody>
          </p:sp>
        </mc:Fallback>
      </mc:AlternateContent>
    </p:spTree>
    <p:extLst>
      <p:ext uri="{BB962C8B-B14F-4D97-AF65-F5344CB8AC3E}">
        <p14:creationId xmlns:p14="http://schemas.microsoft.com/office/powerpoint/2010/main" val="41317968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4.3 – relate transformations &amp; congruence</a:t>
            </a:r>
            <a:endParaRPr lang="en-US" dirty="0"/>
          </a:p>
        </p:txBody>
      </p:sp>
      <p:sp>
        <p:nvSpPr>
          <p:cNvPr id="3" name="Content Placeholder 2"/>
          <p:cNvSpPr>
            <a:spLocks noGrp="1"/>
          </p:cNvSpPr>
          <p:nvPr>
            <p:ph idx="1"/>
          </p:nvPr>
        </p:nvSpPr>
        <p:spPr/>
        <p:txBody>
          <a:bodyPr/>
          <a:lstStyle/>
          <a:p>
            <a:r>
              <a:rPr lang="en-US" b="1" dirty="0" smtClean="0"/>
              <a:t>Rigid motion</a:t>
            </a:r>
            <a:endParaRPr lang="en-US" dirty="0" smtClean="0"/>
          </a:p>
          <a:p>
            <a:pPr lvl="1"/>
            <a:r>
              <a:rPr lang="en-US" dirty="0" smtClean="0"/>
              <a:t>Transformation that preserves length, angle measure, and area</a:t>
            </a:r>
          </a:p>
          <a:p>
            <a:pPr lvl="1"/>
            <a:r>
              <a:rPr lang="en-US" dirty="0" smtClean="0"/>
              <a:t>Examples of rigid motions (</a:t>
            </a:r>
            <a:r>
              <a:rPr lang="en-US" dirty="0" err="1" smtClean="0"/>
              <a:t>isometry</a:t>
            </a:r>
            <a:r>
              <a:rPr lang="en-US" dirty="0" smtClean="0"/>
              <a:t>): translations, reflections, rotations</a:t>
            </a:r>
          </a:p>
          <a:p>
            <a:pPr lvl="1"/>
            <a:endParaRPr lang="en-US" dirty="0" smtClean="0"/>
          </a:p>
          <a:p>
            <a:pPr marL="468630" lvl="1" indent="0">
              <a:buNone/>
            </a:pPr>
            <a:endParaRPr lang="en-US" dirty="0"/>
          </a:p>
          <a:p>
            <a:r>
              <a:rPr lang="en-US" b="1" dirty="0" smtClean="0"/>
              <a:t>Congruent figures and Transformations</a:t>
            </a:r>
          </a:p>
          <a:p>
            <a:pPr lvl="1"/>
            <a:r>
              <a:rPr lang="en-US" dirty="0" smtClean="0"/>
              <a:t>Two figures are congruent if and only if one or more rigid motions can be used to move one figure onto the other. If any combination of translations, reflections, and rotations can be used to move one shape onto the other, the figures are congruent</a:t>
            </a:r>
            <a:endParaRPr lang="en-US" dirty="0"/>
          </a:p>
        </p:txBody>
      </p:sp>
    </p:spTree>
    <p:extLst>
      <p:ext uri="{BB962C8B-B14F-4D97-AF65-F5344CB8AC3E}">
        <p14:creationId xmlns:p14="http://schemas.microsoft.com/office/powerpoint/2010/main" val="12520093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4.4 – Prove triangles congruent by SSS</a:t>
            </a:r>
            <a:endParaRPr lang="en-US" dirty="0"/>
          </a:p>
        </p:txBody>
      </p:sp>
      <p:sp>
        <p:nvSpPr>
          <p:cNvPr id="3" name="Content Placeholder 2"/>
          <p:cNvSpPr>
            <a:spLocks noGrp="1"/>
          </p:cNvSpPr>
          <p:nvPr>
            <p:ph idx="1"/>
          </p:nvPr>
        </p:nvSpPr>
        <p:spPr/>
        <p:txBody>
          <a:bodyPr/>
          <a:lstStyle/>
          <a:p>
            <a:r>
              <a:rPr lang="en-US" b="1" dirty="0" smtClean="0"/>
              <a:t>Postulate 19 – Side-Side-Side (SSS) Congruence Postulate</a:t>
            </a:r>
          </a:p>
          <a:p>
            <a:pPr lvl="1"/>
            <a:r>
              <a:rPr lang="en-US" dirty="0" smtClean="0"/>
              <a:t>If three sides of one triangle are congruent to three sides of a second triangle, then the two triangles are congruent</a:t>
            </a:r>
          </a:p>
          <a:p>
            <a:pPr marL="68580" indent="0">
              <a:buNone/>
            </a:pPr>
            <a:endParaRPr lang="en-US" dirty="0"/>
          </a:p>
          <a:p>
            <a:pPr marL="68580" indent="0">
              <a:buNone/>
            </a:pPr>
            <a:endParaRPr lang="en-US" dirty="0" smtClean="0"/>
          </a:p>
          <a:p>
            <a:pPr marL="68580" indent="0">
              <a:buNone/>
            </a:pPr>
            <a:endParaRPr lang="en-US"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43200" y="3581400"/>
            <a:ext cx="3581400" cy="254972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791784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1</a:t>
            </a:r>
            <a:endParaRPr lang="en-US" dirty="0"/>
          </a:p>
        </p:txBody>
      </p:sp>
      <p:sp>
        <p:nvSpPr>
          <p:cNvPr id="3" name="Content Placeholder 2"/>
          <p:cNvSpPr>
            <a:spLocks noGrp="1"/>
          </p:cNvSpPr>
          <p:nvPr>
            <p:ph idx="1"/>
          </p:nvPr>
        </p:nvSpPr>
        <p:spPr/>
        <p:txBody>
          <a:bodyPr/>
          <a:lstStyle/>
          <a:p>
            <a:r>
              <a:rPr lang="en-US" dirty="0" smtClean="0"/>
              <a:t>Use the SSS congruence postulate</a:t>
            </a:r>
          </a:p>
          <a:p>
            <a:endParaRPr lang="en-US" dirty="0"/>
          </a:p>
          <a:p>
            <a:endParaRPr lang="en-US" dirty="0" smtClean="0"/>
          </a:p>
          <a:p>
            <a:endParaRPr lang="en-US" dirty="0" smtClean="0"/>
          </a:p>
          <a:p>
            <a:endParaRPr lang="en-US" dirty="0"/>
          </a:p>
          <a:p>
            <a:endParaRPr lang="en-US" dirty="0" smtClean="0"/>
          </a:p>
          <a:p>
            <a:endParaRPr lang="en-US" dirty="0"/>
          </a:p>
          <a:p>
            <a:endParaRPr lang="en-US" dirty="0" smtClean="0"/>
          </a:p>
          <a:p>
            <a:r>
              <a:rPr lang="en-US" dirty="0" smtClean="0"/>
              <a:t>GP #1-3 p. 232</a:t>
            </a:r>
            <a:endParaRPr lang="en-US" dirty="0"/>
          </a:p>
        </p:txBody>
      </p:sp>
    </p:spTree>
    <p:extLst>
      <p:ext uri="{BB962C8B-B14F-4D97-AF65-F5344CB8AC3E}">
        <p14:creationId xmlns:p14="http://schemas.microsoft.com/office/powerpoint/2010/main" val="25982387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4.5 – congruence by SAS and HL</a:t>
            </a:r>
            <a:endParaRPr lang="en-US" dirty="0"/>
          </a:p>
        </p:txBody>
      </p:sp>
      <p:sp>
        <p:nvSpPr>
          <p:cNvPr id="3" name="Content Placeholder 2"/>
          <p:cNvSpPr>
            <a:spLocks noGrp="1"/>
          </p:cNvSpPr>
          <p:nvPr>
            <p:ph idx="1"/>
          </p:nvPr>
        </p:nvSpPr>
        <p:spPr/>
        <p:txBody>
          <a:bodyPr/>
          <a:lstStyle/>
          <a:p>
            <a:r>
              <a:rPr lang="en-US" b="1" dirty="0" smtClean="0"/>
              <a:t>Postulate 20 – Side-Angle-Side (SAS) Congruence Postulate</a:t>
            </a:r>
          </a:p>
          <a:p>
            <a:pPr lvl="1"/>
            <a:r>
              <a:rPr lang="en-US" dirty="0" smtClean="0"/>
              <a:t>If two sides and the </a:t>
            </a:r>
            <a:r>
              <a:rPr lang="en-US" u="sng" dirty="0" smtClean="0"/>
              <a:t>included angle</a:t>
            </a:r>
            <a:r>
              <a:rPr lang="en-US" dirty="0" smtClean="0"/>
              <a:t> of one triangle are congruent to two sides and the included angle of a second triangle, then the two triangles are congruent</a:t>
            </a:r>
          </a:p>
          <a:p>
            <a:pPr lvl="1"/>
            <a:endParaRPr lang="en-US" dirty="0"/>
          </a:p>
          <a:p>
            <a:pPr marL="68580" indent="0">
              <a:buNone/>
            </a:pPr>
            <a:endParaRPr lang="en-US"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53826" y="3505200"/>
            <a:ext cx="4991828" cy="25003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97562927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Right triangles</a:t>
            </a:r>
            <a:endParaRPr lang="en-US" dirty="0"/>
          </a:p>
        </p:txBody>
      </p:sp>
      <p:sp>
        <p:nvSpPr>
          <p:cNvPr id="3" name="Content Placeholder 2"/>
          <p:cNvSpPr>
            <a:spLocks noGrp="1"/>
          </p:cNvSpPr>
          <p:nvPr>
            <p:ph idx="1"/>
          </p:nvPr>
        </p:nvSpPr>
        <p:spPr/>
        <p:txBody>
          <a:bodyPr/>
          <a:lstStyle/>
          <a:p>
            <a:r>
              <a:rPr lang="en-US" dirty="0" smtClean="0"/>
              <a:t>In a right triangle, the sides adjacent to the right angles are called the </a:t>
            </a:r>
            <a:r>
              <a:rPr lang="en-US" u="sng" dirty="0" smtClean="0"/>
              <a:t>legs</a:t>
            </a:r>
          </a:p>
          <a:p>
            <a:endParaRPr lang="en-US" dirty="0"/>
          </a:p>
          <a:p>
            <a:r>
              <a:rPr lang="en-US" dirty="0" smtClean="0"/>
              <a:t>The side opposite the right angle is called the </a:t>
            </a:r>
            <a:r>
              <a:rPr lang="en-US" u="sng" dirty="0" smtClean="0"/>
              <a:t>hypotenuse</a:t>
            </a:r>
          </a:p>
          <a:p>
            <a:endParaRPr lang="en-US" u="sng" dirty="0" smtClean="0"/>
          </a:p>
          <a:p>
            <a:endParaRPr lang="en-US" u="sng" dirty="0"/>
          </a:p>
          <a:p>
            <a:r>
              <a:rPr lang="en-US" b="1" dirty="0" smtClean="0"/>
              <a:t>Theorem 4.5 – Hypotenuse-Leg (HL) Congruence Theorem</a:t>
            </a:r>
          </a:p>
          <a:p>
            <a:pPr lvl="1"/>
            <a:r>
              <a:rPr lang="en-US" dirty="0" smtClean="0"/>
              <a:t>If the hypotenuse and a leg of a right triangle are congruent to the hypotenuse and a leg of a second right triangle, then the two triangles are congruent</a:t>
            </a:r>
            <a:endParaRPr lang="en-US" dirty="0"/>
          </a:p>
        </p:txBody>
      </p:sp>
    </p:spTree>
    <p:extLst>
      <p:ext uri="{BB962C8B-B14F-4D97-AF65-F5344CB8AC3E}">
        <p14:creationId xmlns:p14="http://schemas.microsoft.com/office/powerpoint/2010/main" val="92021329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4.6 – Prove using ASA &amp; AAS</a:t>
            </a:r>
            <a:endParaRPr lang="en-US" dirty="0"/>
          </a:p>
        </p:txBody>
      </p:sp>
      <p:sp>
        <p:nvSpPr>
          <p:cNvPr id="3" name="Content Placeholder 2"/>
          <p:cNvSpPr>
            <a:spLocks noGrp="1"/>
          </p:cNvSpPr>
          <p:nvPr>
            <p:ph idx="1"/>
          </p:nvPr>
        </p:nvSpPr>
        <p:spPr/>
        <p:txBody>
          <a:bodyPr/>
          <a:lstStyle/>
          <a:p>
            <a:r>
              <a:rPr lang="en-US" b="1" dirty="0" smtClean="0"/>
              <a:t>Postulate 21 – Angle-Side-Angle (ASA) Congruence Postulate</a:t>
            </a:r>
          </a:p>
          <a:p>
            <a:pPr lvl="1"/>
            <a:r>
              <a:rPr lang="en-US" dirty="0" smtClean="0"/>
              <a:t>If two angles and the </a:t>
            </a:r>
            <a:r>
              <a:rPr lang="en-US" u="sng" dirty="0" smtClean="0"/>
              <a:t>included side</a:t>
            </a:r>
            <a:r>
              <a:rPr lang="en-US" dirty="0" smtClean="0"/>
              <a:t> of one triangle are congruent to two angles and the included side of a second triangle, then the two triangles are congruent</a:t>
            </a:r>
          </a:p>
          <a:p>
            <a:pPr marL="468630" lvl="1" indent="0">
              <a:buNone/>
            </a:pPr>
            <a:endParaRPr lang="en-US"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76399" y="3657600"/>
            <a:ext cx="5801939" cy="228166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49247560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AAS theorem</a:t>
            </a:r>
            <a:endParaRPr lang="en-US" dirty="0"/>
          </a:p>
        </p:txBody>
      </p:sp>
      <p:sp>
        <p:nvSpPr>
          <p:cNvPr id="3" name="Content Placeholder 2"/>
          <p:cNvSpPr>
            <a:spLocks noGrp="1"/>
          </p:cNvSpPr>
          <p:nvPr>
            <p:ph idx="1"/>
          </p:nvPr>
        </p:nvSpPr>
        <p:spPr/>
        <p:txBody>
          <a:bodyPr/>
          <a:lstStyle/>
          <a:p>
            <a:r>
              <a:rPr lang="en-US" b="1" dirty="0" smtClean="0"/>
              <a:t>Theorem 4.6 – Angle-Angle-Side (AAS) Congruence Theorem</a:t>
            </a:r>
          </a:p>
          <a:p>
            <a:pPr lvl="1"/>
            <a:r>
              <a:rPr lang="en-US" dirty="0" smtClean="0"/>
              <a:t>If two angles and a non-included side of one triangle are congruent to two angles and the corresponding non-included side of a second triangle, then the two triangles are congruent</a:t>
            </a:r>
          </a:p>
          <a:p>
            <a:pPr lvl="1"/>
            <a:endParaRPr lang="en-US" dirty="0"/>
          </a:p>
          <a:p>
            <a:pPr marL="68580" indent="0">
              <a:buNone/>
            </a:pPr>
            <a:endParaRPr lang="en-US"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62200" y="3657600"/>
            <a:ext cx="3505199" cy="227075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33689922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Triangles postulates &amp;theorems</a:t>
            </a:r>
            <a:endParaRPr lang="en-US" dirty="0"/>
          </a:p>
        </p:txBody>
      </p:sp>
      <p:sp>
        <p:nvSpPr>
          <p:cNvPr id="3" name="Content Placeholder 2"/>
          <p:cNvSpPr>
            <a:spLocks noGrp="1"/>
          </p:cNvSpPr>
          <p:nvPr>
            <p:ph idx="1"/>
          </p:nvPr>
        </p:nvSpPr>
        <p:spPr/>
        <p:txBody>
          <a:bodyPr/>
          <a:lstStyle/>
          <a:p>
            <a:r>
              <a:rPr lang="en-US" dirty="0" smtClean="0"/>
              <a:t>5 methods for proving that triangles are congruent</a:t>
            </a:r>
          </a:p>
          <a:p>
            <a:endParaRPr lang="en-US" dirty="0"/>
          </a:p>
          <a:p>
            <a:pPr marL="68580" indent="0">
              <a:buNone/>
            </a:pP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104957578"/>
              </p:ext>
            </p:extLst>
          </p:nvPr>
        </p:nvGraphicFramePr>
        <p:xfrm>
          <a:off x="838200" y="2514600"/>
          <a:ext cx="7620000" cy="3311776"/>
        </p:xfrm>
        <a:graphic>
          <a:graphicData uri="http://schemas.openxmlformats.org/drawingml/2006/table">
            <a:tbl>
              <a:tblPr firstRow="1" bandRow="1">
                <a:tableStyleId>{5C22544A-7EE6-4342-B048-85BDC9FD1C3A}</a:tableStyleId>
              </a:tblPr>
              <a:tblGrid>
                <a:gridCol w="1524000"/>
                <a:gridCol w="1524000"/>
                <a:gridCol w="1524000"/>
                <a:gridCol w="1524000"/>
                <a:gridCol w="1524000"/>
              </a:tblGrid>
              <a:tr h="725672">
                <a:tc>
                  <a:txBody>
                    <a:bodyPr/>
                    <a:lstStyle/>
                    <a:p>
                      <a:pPr algn="ctr"/>
                      <a:r>
                        <a:rPr lang="en-US" b="1" dirty="0" smtClean="0"/>
                        <a:t>SSS</a:t>
                      </a:r>
                      <a:endParaRPr lang="en-US" b="1" dirty="0"/>
                    </a:p>
                  </a:txBody>
                  <a:tcPr anchor="ctr"/>
                </a:tc>
                <a:tc>
                  <a:txBody>
                    <a:bodyPr/>
                    <a:lstStyle/>
                    <a:p>
                      <a:pPr algn="ctr"/>
                      <a:r>
                        <a:rPr lang="en-US" b="1" dirty="0" smtClean="0"/>
                        <a:t>SAS</a:t>
                      </a:r>
                      <a:endParaRPr lang="en-US" b="1" dirty="0"/>
                    </a:p>
                  </a:txBody>
                  <a:tcPr anchor="ctr"/>
                </a:tc>
                <a:tc>
                  <a:txBody>
                    <a:bodyPr/>
                    <a:lstStyle/>
                    <a:p>
                      <a:pPr algn="ctr"/>
                      <a:r>
                        <a:rPr lang="en-US" b="1" dirty="0" smtClean="0"/>
                        <a:t>HL (right angles only)</a:t>
                      </a:r>
                      <a:endParaRPr lang="en-US" b="1" dirty="0"/>
                    </a:p>
                  </a:txBody>
                  <a:tcPr anchor="ctr"/>
                </a:tc>
                <a:tc>
                  <a:txBody>
                    <a:bodyPr/>
                    <a:lstStyle/>
                    <a:p>
                      <a:pPr algn="ctr"/>
                      <a:r>
                        <a:rPr lang="en-US" b="1" dirty="0" smtClean="0"/>
                        <a:t>ASA</a:t>
                      </a:r>
                      <a:endParaRPr lang="en-US" b="1" dirty="0"/>
                    </a:p>
                  </a:txBody>
                  <a:tcPr anchor="ctr"/>
                </a:tc>
                <a:tc>
                  <a:txBody>
                    <a:bodyPr/>
                    <a:lstStyle/>
                    <a:p>
                      <a:pPr algn="ctr"/>
                      <a:r>
                        <a:rPr lang="en-US" b="1" dirty="0" smtClean="0"/>
                        <a:t>AAS</a:t>
                      </a:r>
                      <a:endParaRPr lang="en-US" b="1" dirty="0"/>
                    </a:p>
                  </a:txBody>
                  <a:tcPr anchor="ctr"/>
                </a:tc>
              </a:tr>
              <a:tr h="1123064">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r>
              <a:tr h="1123064">
                <a:tc>
                  <a:txBody>
                    <a:bodyPr/>
                    <a:lstStyle/>
                    <a:p>
                      <a:r>
                        <a:rPr lang="en-US" dirty="0" smtClean="0"/>
                        <a:t>All 3 sides are congruent</a:t>
                      </a:r>
                      <a:endParaRPr lang="en-US" dirty="0"/>
                    </a:p>
                  </a:txBody>
                  <a:tcPr/>
                </a:tc>
                <a:tc>
                  <a:txBody>
                    <a:bodyPr/>
                    <a:lstStyle/>
                    <a:p>
                      <a:r>
                        <a:rPr lang="en-US" dirty="0" smtClean="0"/>
                        <a:t>Two sides</a:t>
                      </a:r>
                      <a:r>
                        <a:rPr lang="en-US" baseline="0" dirty="0" smtClean="0"/>
                        <a:t> and the included angle are congruent</a:t>
                      </a:r>
                      <a:endParaRPr lang="en-US" dirty="0"/>
                    </a:p>
                  </a:txBody>
                  <a:tcPr/>
                </a:tc>
                <a:tc>
                  <a:txBody>
                    <a:bodyPr/>
                    <a:lstStyle/>
                    <a:p>
                      <a:r>
                        <a:rPr lang="en-US" dirty="0" smtClean="0"/>
                        <a:t>Hypotenuse and one of the legs are congruent</a:t>
                      </a:r>
                      <a:endParaRPr lang="en-US" dirty="0"/>
                    </a:p>
                  </a:txBody>
                  <a:tcPr/>
                </a:tc>
                <a:tc>
                  <a:txBody>
                    <a:bodyPr/>
                    <a:lstStyle/>
                    <a:p>
                      <a:r>
                        <a:rPr lang="en-US" dirty="0" smtClean="0"/>
                        <a:t>Two angles and the included</a:t>
                      </a:r>
                      <a:r>
                        <a:rPr lang="en-US" baseline="0" dirty="0" smtClean="0"/>
                        <a:t> side are congruent</a:t>
                      </a:r>
                      <a:endParaRPr lang="en-US" dirty="0"/>
                    </a:p>
                  </a:txBody>
                  <a:tcPr/>
                </a:tc>
                <a:tc>
                  <a:txBody>
                    <a:bodyPr/>
                    <a:lstStyle/>
                    <a:p>
                      <a:r>
                        <a:rPr lang="en-US" dirty="0" smtClean="0"/>
                        <a:t>Two angles and a non-included side are congruent</a:t>
                      </a:r>
                      <a:endParaRPr lang="en-US" dirty="0"/>
                    </a:p>
                  </a:txBody>
                  <a:tcPr/>
                </a:tc>
              </a:tr>
            </a:tbl>
          </a:graphicData>
        </a:graphic>
      </p:graphicFrame>
      <p:pic>
        <p:nvPicPr>
          <p:cNvPr id="614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53441" y="3276600"/>
            <a:ext cx="1468076" cy="10453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147"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400206" y="3276600"/>
            <a:ext cx="1409794" cy="10711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149" name="Picture 5"/>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486400" y="3276600"/>
            <a:ext cx="1371600" cy="10453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150" name="Picture 6"/>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010400" y="3302397"/>
            <a:ext cx="1303900" cy="10453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153" name="Picture 9"/>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886201" y="3302397"/>
            <a:ext cx="1452716" cy="88860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0985088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smtClean="0"/>
              <a:t>4.1 – Apply Angle Sum Properties</a:t>
            </a:r>
            <a:endParaRPr lang="en-US" dirty="0"/>
          </a:p>
        </p:txBody>
      </p:sp>
      <p:sp>
        <p:nvSpPr>
          <p:cNvPr id="2" name="Content Placeholder 1"/>
          <p:cNvSpPr>
            <a:spLocks noGrp="1"/>
          </p:cNvSpPr>
          <p:nvPr>
            <p:ph idx="1"/>
          </p:nvPr>
        </p:nvSpPr>
        <p:spPr/>
        <p:txBody>
          <a:bodyPr/>
          <a:lstStyle/>
          <a:p>
            <a:pPr marL="285750" indent="-285750">
              <a:buFont typeface="Arial" panose="020B0604020202020204" pitchFamily="34" charset="0"/>
              <a:buChar char="•"/>
            </a:pPr>
            <a:r>
              <a:rPr lang="en-US" b="1" dirty="0" smtClean="0"/>
              <a:t>Triangle</a:t>
            </a:r>
            <a:endParaRPr lang="en-US" dirty="0" smtClean="0"/>
          </a:p>
          <a:p>
            <a:pPr marL="457200" lvl="1" indent="-285750"/>
            <a:r>
              <a:rPr lang="en-US" b="1" dirty="0" smtClean="0"/>
              <a:t>Polygon with three sides &amp; three vertices</a:t>
            </a:r>
          </a:p>
          <a:p>
            <a:pPr marL="457200" lvl="1" indent="-285750"/>
            <a:endParaRPr lang="en-US" b="1" dirty="0"/>
          </a:p>
          <a:p>
            <a:pPr marL="57150" indent="-285750"/>
            <a:r>
              <a:rPr lang="en-US" dirty="0" smtClean="0"/>
              <a:t>Triangles can be classified by side and angles</a:t>
            </a:r>
          </a:p>
          <a:p>
            <a:pPr marL="457200" lvl="1" indent="-285750"/>
            <a:endParaRPr lang="en-US" b="1" dirty="0"/>
          </a:p>
          <a:p>
            <a:pPr marL="0" indent="0">
              <a:buNone/>
            </a:pPr>
            <a:endParaRPr lang="en-US" b="1" dirty="0" smtClean="0"/>
          </a:p>
          <a:p>
            <a:pPr marL="457200" lvl="1" indent="-285750"/>
            <a:endParaRPr lang="en-US" b="1" dirty="0"/>
          </a:p>
          <a:p>
            <a:pPr marL="285750" indent="-285750"/>
            <a:endParaRPr lang="en-US" b="1" dirty="0"/>
          </a:p>
        </p:txBody>
      </p:sp>
      <p:graphicFrame>
        <p:nvGraphicFramePr>
          <p:cNvPr id="4" name="Table 3"/>
          <p:cNvGraphicFramePr>
            <a:graphicFrameLocks noGrp="1"/>
          </p:cNvGraphicFramePr>
          <p:nvPr>
            <p:extLst>
              <p:ext uri="{D42A27DB-BD31-4B8C-83A1-F6EECF244321}">
                <p14:modId xmlns:p14="http://schemas.microsoft.com/office/powerpoint/2010/main" val="78428266"/>
              </p:ext>
            </p:extLst>
          </p:nvPr>
        </p:nvGraphicFramePr>
        <p:xfrm>
          <a:off x="838200" y="3352800"/>
          <a:ext cx="7696200" cy="2763520"/>
        </p:xfrm>
        <a:graphic>
          <a:graphicData uri="http://schemas.openxmlformats.org/drawingml/2006/table">
            <a:tbl>
              <a:tblPr firstRow="1" bandRow="1">
                <a:tableStyleId>{5C22544A-7EE6-4342-B048-85BDC9FD1C3A}</a:tableStyleId>
              </a:tblPr>
              <a:tblGrid>
                <a:gridCol w="1924050"/>
                <a:gridCol w="1924050"/>
                <a:gridCol w="1924050"/>
                <a:gridCol w="1924050"/>
              </a:tblGrid>
              <a:tr h="370840">
                <a:tc gridSpan="4">
                  <a:txBody>
                    <a:bodyPr/>
                    <a:lstStyle/>
                    <a:p>
                      <a:pPr algn="ctr"/>
                      <a:r>
                        <a:rPr lang="en-US" dirty="0" smtClean="0">
                          <a:solidFill>
                            <a:sysClr val="windowText" lastClr="000000"/>
                          </a:solidFill>
                        </a:rPr>
                        <a:t>Classifying</a:t>
                      </a:r>
                      <a:r>
                        <a:rPr lang="en-US" baseline="0" dirty="0" smtClean="0">
                          <a:solidFill>
                            <a:sysClr val="windowText" lastClr="000000"/>
                          </a:solidFill>
                        </a:rPr>
                        <a:t> Triangles by Sides</a:t>
                      </a:r>
                      <a:endParaRPr lang="en-US"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hMerge="1">
                  <a:txBody>
                    <a:bodyPr/>
                    <a:lstStyle/>
                    <a:p>
                      <a:endParaRPr lang="en-US" dirty="0"/>
                    </a:p>
                  </a:txBody>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70840">
                <a:tc>
                  <a:txBody>
                    <a:bodyPr/>
                    <a:lstStyle/>
                    <a:p>
                      <a:pPr algn="ctr"/>
                      <a:r>
                        <a:rPr lang="en-US" dirty="0" smtClean="0"/>
                        <a:t>Scalene</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dirty="0" err="1" smtClean="0"/>
                        <a:t>Iscoceles</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ctr"/>
                      <a:r>
                        <a:rPr lang="en-US" dirty="0" smtClean="0"/>
                        <a:t>Equilateral</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70840">
                <a:tc>
                  <a:txBody>
                    <a:bodyPr/>
                    <a:lstStyle/>
                    <a:p>
                      <a:pPr algn="ctr"/>
                      <a:r>
                        <a:rPr lang="en-US" dirty="0" smtClean="0"/>
                        <a:t>No congruent sides</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dirty="0" smtClean="0"/>
                        <a:t>Two</a:t>
                      </a:r>
                      <a:r>
                        <a:rPr lang="en-US" baseline="0" dirty="0" smtClean="0"/>
                        <a:t> congruent sides</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ctr"/>
                      <a:r>
                        <a:rPr lang="en-US" dirty="0" smtClean="0"/>
                        <a:t>All sides congruent</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70840">
                <a:tc gridSpan="4">
                  <a:txBody>
                    <a:bodyPr/>
                    <a:lstStyle/>
                    <a:p>
                      <a:pPr algn="ctr"/>
                      <a:r>
                        <a:rPr lang="en-US" b="1" dirty="0" smtClean="0"/>
                        <a:t>Classifying Triangles by Angles</a:t>
                      </a:r>
                      <a:endParaRPr lang="en-U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hMerge="1">
                  <a:txBody>
                    <a:bodyPr/>
                    <a:lstStyle/>
                    <a:p>
                      <a:endParaRPr lang="en-US" dirty="0"/>
                    </a:p>
                  </a:txBody>
                  <a:tcPr/>
                </a:tc>
                <a:tc hMerge="1">
                  <a:txBody>
                    <a:bodyPr/>
                    <a:lstStyle/>
                    <a:p>
                      <a:endParaRPr lang="en-US" dirty="0"/>
                    </a:p>
                  </a:txBody>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r>
              <a:tr h="370840">
                <a:tc>
                  <a:txBody>
                    <a:bodyPr/>
                    <a:lstStyle/>
                    <a:p>
                      <a:pPr algn="ctr"/>
                      <a:r>
                        <a:rPr lang="en-US" dirty="0" smtClean="0"/>
                        <a:t>Acute</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dirty="0" smtClean="0"/>
                        <a:t>Right</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dirty="0" smtClean="0"/>
                        <a:t>Obtuse</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dirty="0" smtClean="0"/>
                        <a:t>Equiangular</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70840">
                <a:tc>
                  <a:txBody>
                    <a:bodyPr/>
                    <a:lstStyle/>
                    <a:p>
                      <a:pPr algn="ctr"/>
                      <a:r>
                        <a:rPr lang="en-US" dirty="0" smtClean="0"/>
                        <a:t>3 acute angles (&lt; 90)</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dirty="0" smtClean="0"/>
                        <a:t>1</a:t>
                      </a:r>
                      <a:r>
                        <a:rPr lang="en-US" baseline="0" dirty="0" smtClean="0"/>
                        <a:t> right angle (= 90)</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dirty="0" smtClean="0"/>
                        <a:t>1 obtuse</a:t>
                      </a:r>
                      <a:r>
                        <a:rPr lang="en-US" baseline="0" dirty="0" smtClean="0"/>
                        <a:t> angle (&gt; 90)</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dirty="0" smtClean="0"/>
                        <a:t>3 congruent angles</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spTree>
    <p:extLst>
      <p:ext uri="{BB962C8B-B14F-4D97-AF65-F5344CB8AC3E}">
        <p14:creationId xmlns:p14="http://schemas.microsoft.com/office/powerpoint/2010/main" val="301738981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4.7 – use </a:t>
            </a:r>
            <a:r>
              <a:rPr lang="en-US" smtClean="0"/>
              <a:t>congruent triangles</a:t>
            </a:r>
            <a:endParaRPr lang="en-US"/>
          </a:p>
        </p:txBody>
      </p:sp>
      <p:sp>
        <p:nvSpPr>
          <p:cNvPr id="3" name="Content Placeholder 2"/>
          <p:cNvSpPr>
            <a:spLocks noGrp="1"/>
          </p:cNvSpPr>
          <p:nvPr>
            <p:ph idx="1"/>
          </p:nvPr>
        </p:nvSpPr>
        <p:spPr/>
        <p:txBody>
          <a:bodyPr/>
          <a:lstStyle/>
          <a:p>
            <a:r>
              <a:rPr lang="en-US" dirty="0" smtClean="0"/>
              <a:t>Congruent triangles have congruent corresponding parts</a:t>
            </a:r>
          </a:p>
          <a:p>
            <a:endParaRPr lang="en-US" dirty="0"/>
          </a:p>
          <a:p>
            <a:r>
              <a:rPr lang="en-US" dirty="0" smtClean="0"/>
              <a:t>If two triangles are congruent, their corresponding parts must be congruent as well</a:t>
            </a:r>
          </a:p>
          <a:p>
            <a:endParaRPr lang="en-US" dirty="0"/>
          </a:p>
          <a:p>
            <a:pPr marL="68580" indent="0">
              <a:buNone/>
            </a:pPr>
            <a:endParaRPr lang="en-US" dirty="0"/>
          </a:p>
        </p:txBody>
      </p:sp>
      <p:pic>
        <p:nvPicPr>
          <p:cNvPr id="1026" name="Picture 2" descr="C:\Users\Shane\AppData\Local\Microsoft\Windows\Temporary Internet Files\Content.IE5\SDADB1K8\MM900284015[1].gif"/>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4095750" y="3009900"/>
            <a:ext cx="3219450" cy="28331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3789433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Euclid’s river example</a:t>
            </a:r>
            <a:endParaRPr lang="en-US" dirty="0"/>
          </a:p>
        </p:txBody>
      </p:sp>
      <p:sp>
        <p:nvSpPr>
          <p:cNvPr id="3" name="Content Placeholder 2"/>
          <p:cNvSpPr>
            <a:spLocks noGrp="1"/>
          </p:cNvSpPr>
          <p:nvPr>
            <p:ph idx="1"/>
          </p:nvPr>
        </p:nvSpPr>
        <p:spPr/>
        <p:txBody>
          <a:bodyPr/>
          <a:lstStyle/>
          <a:p>
            <a:endParaRPr lang="en-US"/>
          </a:p>
        </p:txBody>
      </p:sp>
      <p:pic>
        <p:nvPicPr>
          <p:cNvPr id="2050" name="Picture 2" descr="C:\Users\Shane\AppData\Local\Microsoft\Windows\Temporary Internet Files\Content.IE5\SDADB1K8\MP900406459[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0" y="1600200"/>
            <a:ext cx="7772400" cy="40843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6194319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4.8 – use isosceles and equilateral triangles</a:t>
            </a:r>
            <a:endParaRPr lang="en-US" dirty="0"/>
          </a:p>
        </p:txBody>
      </p:sp>
      <p:sp>
        <p:nvSpPr>
          <p:cNvPr id="3" name="Content Placeholder 2"/>
          <p:cNvSpPr>
            <a:spLocks noGrp="1"/>
          </p:cNvSpPr>
          <p:nvPr>
            <p:ph idx="1"/>
          </p:nvPr>
        </p:nvSpPr>
        <p:spPr/>
        <p:txBody>
          <a:bodyPr>
            <a:normAutofit/>
          </a:bodyPr>
          <a:lstStyle/>
          <a:p>
            <a:r>
              <a:rPr lang="en-US" b="1" dirty="0" smtClean="0"/>
              <a:t>Legs</a:t>
            </a:r>
          </a:p>
          <a:p>
            <a:pPr lvl="1"/>
            <a:r>
              <a:rPr lang="en-US" dirty="0" smtClean="0"/>
              <a:t>Two congruent sides of an isosceles triangle</a:t>
            </a:r>
          </a:p>
          <a:p>
            <a:pPr marL="468630" lvl="1" indent="0">
              <a:buNone/>
            </a:pPr>
            <a:endParaRPr lang="en-US" dirty="0" smtClean="0"/>
          </a:p>
          <a:p>
            <a:r>
              <a:rPr lang="en-US" b="1" dirty="0" smtClean="0"/>
              <a:t>Vertex angle</a:t>
            </a:r>
          </a:p>
          <a:p>
            <a:pPr lvl="1"/>
            <a:r>
              <a:rPr lang="en-US" dirty="0" smtClean="0"/>
              <a:t>Angle formed by the legs</a:t>
            </a:r>
          </a:p>
          <a:p>
            <a:pPr marL="468630" lvl="1" indent="0">
              <a:buNone/>
            </a:pPr>
            <a:endParaRPr lang="en-US" dirty="0" smtClean="0"/>
          </a:p>
          <a:p>
            <a:r>
              <a:rPr lang="en-US" b="1" dirty="0" smtClean="0"/>
              <a:t>Base</a:t>
            </a:r>
          </a:p>
          <a:p>
            <a:pPr lvl="1"/>
            <a:r>
              <a:rPr lang="en-US" dirty="0" smtClean="0"/>
              <a:t>Third side of an isosceles triangle</a:t>
            </a:r>
          </a:p>
          <a:p>
            <a:pPr marL="468630" lvl="1" indent="0">
              <a:buNone/>
            </a:pPr>
            <a:endParaRPr lang="en-US" dirty="0" smtClean="0"/>
          </a:p>
          <a:p>
            <a:r>
              <a:rPr lang="en-US" b="1" dirty="0" smtClean="0"/>
              <a:t>Base angles</a:t>
            </a:r>
          </a:p>
          <a:p>
            <a:pPr lvl="1"/>
            <a:r>
              <a:rPr lang="en-US" dirty="0" smtClean="0"/>
              <a:t>Angles adjacent to the base (opposite the legs)</a:t>
            </a:r>
            <a:endParaRPr lang="en-US" dirty="0"/>
          </a:p>
        </p:txBody>
      </p:sp>
    </p:spTree>
    <p:extLst>
      <p:ext uri="{BB962C8B-B14F-4D97-AF65-F5344CB8AC3E}">
        <p14:creationId xmlns:p14="http://schemas.microsoft.com/office/powerpoint/2010/main" val="216483458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Isosceles triangles theorem</a:t>
            </a:r>
            <a:endParaRPr lang="en-US" dirty="0"/>
          </a:p>
        </p:txBody>
      </p:sp>
      <p:sp>
        <p:nvSpPr>
          <p:cNvPr id="3" name="Content Placeholder 2"/>
          <p:cNvSpPr>
            <a:spLocks noGrp="1"/>
          </p:cNvSpPr>
          <p:nvPr>
            <p:ph idx="1"/>
          </p:nvPr>
        </p:nvSpPr>
        <p:spPr/>
        <p:txBody>
          <a:bodyPr/>
          <a:lstStyle/>
          <a:p>
            <a:r>
              <a:rPr lang="en-US" b="1" dirty="0" smtClean="0"/>
              <a:t>Theorem 4.7 – Base Angles Theorem</a:t>
            </a:r>
          </a:p>
          <a:p>
            <a:pPr lvl="1"/>
            <a:r>
              <a:rPr lang="en-US" dirty="0" smtClean="0"/>
              <a:t>If two sides of a triangle are congruent, then the angles opposite them are congruent</a:t>
            </a:r>
          </a:p>
          <a:p>
            <a:pPr marL="468630" lvl="1" indent="0">
              <a:buNone/>
            </a:pPr>
            <a:endParaRPr lang="en-US" dirty="0"/>
          </a:p>
          <a:p>
            <a:pPr marL="468630" lvl="1" indent="0">
              <a:buNone/>
            </a:pPr>
            <a:endParaRPr lang="en-US" dirty="0" smtClean="0"/>
          </a:p>
          <a:p>
            <a:pPr marL="468630" lvl="1" indent="0">
              <a:buNone/>
            </a:pPr>
            <a:endParaRPr lang="en-US" dirty="0"/>
          </a:p>
          <a:p>
            <a:r>
              <a:rPr lang="en-US" b="1" dirty="0" smtClean="0"/>
              <a:t>Theorem 4.8 – Converse of Base Angles Theorem</a:t>
            </a:r>
          </a:p>
          <a:p>
            <a:pPr lvl="1"/>
            <a:r>
              <a:rPr lang="en-US" dirty="0" smtClean="0"/>
              <a:t>If two angles of a triangle are congruent, then the sides opposite them are congruent</a:t>
            </a:r>
            <a:endParaRPr lang="en-US" dirty="0"/>
          </a:p>
        </p:txBody>
      </p:sp>
    </p:spTree>
    <p:extLst>
      <p:ext uri="{BB962C8B-B14F-4D97-AF65-F5344CB8AC3E}">
        <p14:creationId xmlns:p14="http://schemas.microsoft.com/office/powerpoint/2010/main" val="106074829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1</a:t>
            </a:r>
            <a:endParaRPr lang="en-US" dirty="0"/>
          </a:p>
        </p:txBody>
      </p:sp>
      <p:sp>
        <p:nvSpPr>
          <p:cNvPr id="3" name="Content Placeholder 2"/>
          <p:cNvSpPr>
            <a:spLocks noGrp="1"/>
          </p:cNvSpPr>
          <p:nvPr>
            <p:ph idx="1"/>
          </p:nvPr>
        </p:nvSpPr>
        <p:spPr/>
        <p:txBody>
          <a:bodyPr/>
          <a:lstStyle/>
          <a:p>
            <a:r>
              <a:rPr lang="en-US" dirty="0" smtClean="0"/>
              <a:t>Name two congruent angles</a:t>
            </a:r>
          </a:p>
          <a:p>
            <a:endParaRPr lang="en-US" dirty="0"/>
          </a:p>
          <a:p>
            <a:pPr marL="68580" indent="0">
              <a:buNone/>
            </a:pPr>
            <a:endParaRPr lang="en-US" dirty="0"/>
          </a:p>
        </p:txBody>
      </p:sp>
      <p:cxnSp>
        <p:nvCxnSpPr>
          <p:cNvPr id="5" name="Straight Connector 4"/>
          <p:cNvCxnSpPr/>
          <p:nvPr/>
        </p:nvCxnSpPr>
        <p:spPr>
          <a:xfrm>
            <a:off x="2286000" y="2286000"/>
            <a:ext cx="76200" cy="18288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2286000" y="2286000"/>
            <a:ext cx="2743200" cy="10668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flipV="1">
            <a:off x="2362200" y="3352800"/>
            <a:ext cx="2667000" cy="762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flipV="1">
            <a:off x="3657600" y="2667000"/>
            <a:ext cx="38100" cy="30480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3657600" y="3581400"/>
            <a:ext cx="152400" cy="30480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1524000" y="2362200"/>
            <a:ext cx="533400" cy="369332"/>
          </a:xfrm>
          <a:prstGeom prst="rect">
            <a:avLst/>
          </a:prstGeom>
          <a:noFill/>
        </p:spPr>
        <p:txBody>
          <a:bodyPr wrap="square" rtlCol="0">
            <a:spAutoFit/>
          </a:bodyPr>
          <a:lstStyle/>
          <a:p>
            <a:r>
              <a:rPr lang="en-US" dirty="0" smtClean="0"/>
              <a:t>F</a:t>
            </a:r>
            <a:endParaRPr lang="en-US" dirty="0"/>
          </a:p>
        </p:txBody>
      </p:sp>
      <p:sp>
        <p:nvSpPr>
          <p:cNvPr id="21" name="TextBox 20"/>
          <p:cNvSpPr txBox="1"/>
          <p:nvPr/>
        </p:nvSpPr>
        <p:spPr>
          <a:xfrm>
            <a:off x="2057400" y="4343400"/>
            <a:ext cx="457200" cy="381000"/>
          </a:xfrm>
          <a:prstGeom prst="rect">
            <a:avLst/>
          </a:prstGeom>
          <a:noFill/>
        </p:spPr>
        <p:txBody>
          <a:bodyPr wrap="square" rtlCol="0">
            <a:spAutoFit/>
          </a:bodyPr>
          <a:lstStyle/>
          <a:p>
            <a:r>
              <a:rPr lang="en-US" dirty="0" smtClean="0"/>
              <a:t>E</a:t>
            </a:r>
            <a:endParaRPr lang="en-US" dirty="0"/>
          </a:p>
        </p:txBody>
      </p:sp>
      <p:sp>
        <p:nvSpPr>
          <p:cNvPr id="22" name="TextBox 21"/>
          <p:cNvSpPr txBox="1"/>
          <p:nvPr/>
        </p:nvSpPr>
        <p:spPr>
          <a:xfrm>
            <a:off x="5181600" y="3200400"/>
            <a:ext cx="381000" cy="381000"/>
          </a:xfrm>
          <a:prstGeom prst="rect">
            <a:avLst/>
          </a:prstGeom>
          <a:noFill/>
        </p:spPr>
        <p:txBody>
          <a:bodyPr wrap="square" rtlCol="0">
            <a:spAutoFit/>
          </a:bodyPr>
          <a:lstStyle/>
          <a:p>
            <a:r>
              <a:rPr lang="en-US" dirty="0" smtClean="0"/>
              <a:t>D</a:t>
            </a:r>
            <a:endParaRPr lang="en-US" dirty="0"/>
          </a:p>
        </p:txBody>
      </p:sp>
      <p:sp>
        <p:nvSpPr>
          <p:cNvPr id="23" name="TextBox 22"/>
          <p:cNvSpPr txBox="1"/>
          <p:nvPr/>
        </p:nvSpPr>
        <p:spPr>
          <a:xfrm>
            <a:off x="5562600" y="5486400"/>
            <a:ext cx="3048000" cy="381000"/>
          </a:xfrm>
          <a:prstGeom prst="rect">
            <a:avLst/>
          </a:prstGeom>
          <a:noFill/>
        </p:spPr>
        <p:txBody>
          <a:bodyPr wrap="square" rtlCol="0">
            <a:spAutoFit/>
          </a:bodyPr>
          <a:lstStyle/>
          <a:p>
            <a:r>
              <a:rPr lang="en-US" dirty="0" smtClean="0"/>
              <a:t>GP #1-2 p. 264</a:t>
            </a:r>
            <a:endParaRPr lang="en-US" dirty="0"/>
          </a:p>
        </p:txBody>
      </p:sp>
    </p:spTree>
    <p:extLst>
      <p:ext uri="{BB962C8B-B14F-4D97-AF65-F5344CB8AC3E}">
        <p14:creationId xmlns:p14="http://schemas.microsoft.com/office/powerpoint/2010/main" val="404424771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Corollaries</a:t>
            </a:r>
            <a:endParaRPr lang="en-US" dirty="0"/>
          </a:p>
        </p:txBody>
      </p:sp>
      <p:sp>
        <p:nvSpPr>
          <p:cNvPr id="3" name="Content Placeholder 2"/>
          <p:cNvSpPr>
            <a:spLocks noGrp="1"/>
          </p:cNvSpPr>
          <p:nvPr>
            <p:ph idx="1"/>
          </p:nvPr>
        </p:nvSpPr>
        <p:spPr/>
        <p:txBody>
          <a:bodyPr/>
          <a:lstStyle/>
          <a:p>
            <a:r>
              <a:rPr lang="en-US" b="1" dirty="0" smtClean="0"/>
              <a:t>Corollary to the Base Angles Theorem</a:t>
            </a:r>
          </a:p>
          <a:p>
            <a:pPr lvl="1"/>
            <a:r>
              <a:rPr lang="en-US" dirty="0" smtClean="0"/>
              <a:t>If a triangle is equilateral, then it is equiangular</a:t>
            </a:r>
          </a:p>
          <a:p>
            <a:pPr lvl="1"/>
            <a:endParaRPr lang="en-US" dirty="0"/>
          </a:p>
          <a:p>
            <a:r>
              <a:rPr lang="en-US" b="1" dirty="0" smtClean="0"/>
              <a:t>Corollary to the Converse of Base Angles Theorem</a:t>
            </a:r>
          </a:p>
          <a:p>
            <a:pPr lvl="1"/>
            <a:r>
              <a:rPr lang="en-US" dirty="0" smtClean="0"/>
              <a:t>If a triangle is equiangular, then it is equilateral</a:t>
            </a:r>
          </a:p>
          <a:p>
            <a:pPr lvl="1"/>
            <a:endParaRPr lang="en-US" dirty="0"/>
          </a:p>
          <a:p>
            <a:r>
              <a:rPr lang="en-US" dirty="0" smtClean="0"/>
              <a:t>Example 2</a:t>
            </a:r>
          </a:p>
          <a:p>
            <a:pPr lvl="1"/>
            <a:r>
              <a:rPr lang="en-US" dirty="0" smtClean="0"/>
              <a:t>If a triangle is equilateral, what is the measure of each angle?</a:t>
            </a:r>
          </a:p>
          <a:p>
            <a:endParaRPr lang="en-US" dirty="0"/>
          </a:p>
          <a:p>
            <a:r>
              <a:rPr lang="en-US" dirty="0" smtClean="0"/>
              <a:t>Example 3</a:t>
            </a:r>
            <a:r>
              <a:rPr lang="en-US" dirty="0"/>
              <a:t> </a:t>
            </a:r>
            <a:r>
              <a:rPr lang="en-US" dirty="0" smtClean="0"/>
              <a:t>– on board		GP #5 p. 266</a:t>
            </a:r>
          </a:p>
        </p:txBody>
      </p:sp>
    </p:spTree>
    <p:extLst>
      <p:ext uri="{BB962C8B-B14F-4D97-AF65-F5344CB8AC3E}">
        <p14:creationId xmlns:p14="http://schemas.microsoft.com/office/powerpoint/2010/main" val="25997870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2</a:t>
            </a:r>
            <a:endParaRPr lang="en-US" dirty="0"/>
          </a:p>
        </p:txBody>
      </p:sp>
      <p:sp>
        <p:nvSpPr>
          <p:cNvPr id="4" name="Content Placeholder 3"/>
          <p:cNvSpPr>
            <a:spLocks noGrp="1"/>
          </p:cNvSpPr>
          <p:nvPr>
            <p:ph idx="1"/>
          </p:nvPr>
        </p:nvSpPr>
        <p:spPr/>
        <p:txBody>
          <a:bodyPr>
            <a:normAutofit/>
          </a:bodyPr>
          <a:lstStyle/>
          <a:p>
            <a:r>
              <a:rPr lang="en-US" dirty="0" smtClean="0"/>
              <a:t>Classify ∆PQO by its sides, then determine if the triangle is right.</a:t>
            </a:r>
          </a:p>
          <a:p>
            <a:endParaRPr lang="en-US" dirty="0"/>
          </a:p>
          <a:p>
            <a:r>
              <a:rPr lang="en-US" dirty="0" smtClean="0"/>
              <a:t>Points are:</a:t>
            </a:r>
          </a:p>
          <a:p>
            <a:pPr lvl="1"/>
            <a:r>
              <a:rPr lang="en-US" dirty="0" smtClean="0"/>
              <a:t>P (-1, 2)</a:t>
            </a:r>
          </a:p>
          <a:p>
            <a:pPr lvl="1"/>
            <a:r>
              <a:rPr lang="en-US" dirty="0" smtClean="0"/>
              <a:t>Q (6, 3)</a:t>
            </a:r>
          </a:p>
          <a:p>
            <a:pPr lvl="1"/>
            <a:r>
              <a:rPr lang="en-US" dirty="0" smtClean="0"/>
              <a:t>O (0, 0)</a:t>
            </a:r>
          </a:p>
          <a:p>
            <a:pPr lvl="1"/>
            <a:endParaRPr lang="en-US" dirty="0"/>
          </a:p>
          <a:p>
            <a:pPr lvl="1"/>
            <a:endParaRPr lang="en-US" dirty="0" smtClean="0"/>
          </a:p>
          <a:p>
            <a:pPr marL="468630" lvl="1" indent="0">
              <a:buNone/>
            </a:pPr>
            <a:endParaRPr lang="en-US" dirty="0" smtClean="0"/>
          </a:p>
          <a:p>
            <a:pPr marL="468630" lvl="1" indent="0">
              <a:buNone/>
            </a:pPr>
            <a:r>
              <a:rPr lang="en-US" dirty="0" smtClean="0"/>
              <a:t>GP: #1-2</a:t>
            </a:r>
          </a:p>
          <a:p>
            <a:pPr lvl="1"/>
            <a:endParaRPr lang="en-US" dirty="0"/>
          </a:p>
          <a:p>
            <a:pPr marL="68580" indent="0">
              <a:buNone/>
            </a:pPr>
            <a:endParaRPr lang="en-US" dirty="0"/>
          </a:p>
        </p:txBody>
      </p:sp>
      <p:pic>
        <p:nvPicPr>
          <p:cNvPr id="1027" name="Picture 3" descr="C:\Users\User\AppData\Local\Microsoft\Windows\Temporary Internet Files\Content.IE5\JYGQ6GAW\MC900048067[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124200" y="2432989"/>
            <a:ext cx="4419599" cy="304045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052825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Angles</a:t>
            </a:r>
            <a:endParaRPr lang="en-US" dirty="0"/>
          </a:p>
        </p:txBody>
      </p:sp>
      <p:sp>
        <p:nvSpPr>
          <p:cNvPr id="3" name="Content Placeholder 2"/>
          <p:cNvSpPr>
            <a:spLocks noGrp="1"/>
          </p:cNvSpPr>
          <p:nvPr>
            <p:ph idx="1"/>
          </p:nvPr>
        </p:nvSpPr>
        <p:spPr/>
        <p:txBody>
          <a:bodyPr/>
          <a:lstStyle/>
          <a:p>
            <a:r>
              <a:rPr lang="en-US" b="1" dirty="0" smtClean="0"/>
              <a:t>Interior Angles</a:t>
            </a:r>
            <a:endParaRPr lang="en-US" dirty="0" smtClean="0"/>
          </a:p>
          <a:p>
            <a:pPr lvl="1"/>
            <a:r>
              <a:rPr lang="en-US" dirty="0" smtClean="0"/>
              <a:t>Angles on the inside of the triangle (there are three)</a:t>
            </a:r>
          </a:p>
          <a:p>
            <a:pPr lvl="1"/>
            <a:endParaRPr lang="en-US" b="1" dirty="0"/>
          </a:p>
          <a:p>
            <a:r>
              <a:rPr lang="en-US" b="1" dirty="0" smtClean="0"/>
              <a:t>Exterior Angles</a:t>
            </a:r>
          </a:p>
          <a:p>
            <a:pPr lvl="1"/>
            <a:r>
              <a:rPr lang="en-US" dirty="0" smtClean="0"/>
              <a:t>Angles that form linear pairs with interior angles (there are 6)</a:t>
            </a:r>
          </a:p>
          <a:p>
            <a:pPr lvl="1"/>
            <a:endParaRPr lang="en-US" dirty="0"/>
          </a:p>
          <a:p>
            <a:pPr marL="468630" lvl="1" indent="0">
              <a:buNone/>
            </a:pPr>
            <a:endParaRPr lang="en-US" dirty="0" smtClean="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33600" y="3650911"/>
            <a:ext cx="3505200" cy="204692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0138540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Theorems</a:t>
            </a:r>
            <a:endParaRPr lang="en-US" dirty="0"/>
          </a:p>
        </p:txBody>
      </p:sp>
      <p:sp>
        <p:nvSpPr>
          <p:cNvPr id="3" name="Content Placeholder 2"/>
          <p:cNvSpPr>
            <a:spLocks noGrp="1"/>
          </p:cNvSpPr>
          <p:nvPr>
            <p:ph idx="1"/>
          </p:nvPr>
        </p:nvSpPr>
        <p:spPr/>
        <p:txBody>
          <a:bodyPr>
            <a:normAutofit/>
          </a:bodyPr>
          <a:lstStyle/>
          <a:p>
            <a:r>
              <a:rPr lang="en-US" dirty="0" smtClean="0"/>
              <a:t>4.1 – Triangle Sum Theorem</a:t>
            </a:r>
          </a:p>
          <a:p>
            <a:pPr lvl="1"/>
            <a:r>
              <a:rPr lang="en-US" dirty="0" smtClean="0"/>
              <a:t>The sum of the measure of the interior angles of a triangle is 180°</a:t>
            </a:r>
          </a:p>
          <a:p>
            <a:pPr lvl="1"/>
            <a:endParaRPr lang="en-US" dirty="0"/>
          </a:p>
          <a:p>
            <a:pPr lvl="1"/>
            <a:endParaRPr lang="en-US" dirty="0" smtClean="0"/>
          </a:p>
          <a:p>
            <a:pPr marL="468630" lvl="1" indent="0">
              <a:buNone/>
            </a:pPr>
            <a:endParaRPr lang="en-US" dirty="0" smtClean="0"/>
          </a:p>
          <a:p>
            <a:r>
              <a:rPr lang="en-US" dirty="0" smtClean="0"/>
              <a:t>4.2 – Exterior Angle Theorem</a:t>
            </a:r>
          </a:p>
          <a:p>
            <a:pPr lvl="1"/>
            <a:r>
              <a:rPr lang="en-US" dirty="0" smtClean="0"/>
              <a:t>The measure of an exterior angle of a triangle is equal to the sum of the measures of the two nonadjacent interior angles</a:t>
            </a:r>
          </a:p>
          <a:p>
            <a:pPr lvl="1"/>
            <a:endParaRPr lang="en-US" dirty="0"/>
          </a:p>
          <a:p>
            <a:pPr lvl="1"/>
            <a:endParaRPr lang="en-US" dirty="0" smtClean="0"/>
          </a:p>
          <a:p>
            <a:pPr marL="468630" lvl="1" indent="0">
              <a:buNone/>
            </a:pPr>
            <a:r>
              <a:rPr lang="en-US" dirty="0" smtClean="0"/>
              <a:t>Example #3 p. 209</a:t>
            </a:r>
            <a:endParaRPr lang="en-US" dirty="0"/>
          </a:p>
        </p:txBody>
      </p:sp>
    </p:spTree>
    <p:extLst>
      <p:ext uri="{BB962C8B-B14F-4D97-AF65-F5344CB8AC3E}">
        <p14:creationId xmlns:p14="http://schemas.microsoft.com/office/powerpoint/2010/main" val="41861821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Corollary to a theorem</a:t>
            </a:r>
            <a:endParaRPr lang="en-US" dirty="0"/>
          </a:p>
        </p:txBody>
      </p:sp>
      <p:sp>
        <p:nvSpPr>
          <p:cNvPr id="3" name="Content Placeholder 2"/>
          <p:cNvSpPr>
            <a:spLocks noGrp="1"/>
          </p:cNvSpPr>
          <p:nvPr>
            <p:ph idx="1"/>
          </p:nvPr>
        </p:nvSpPr>
        <p:spPr/>
        <p:txBody>
          <a:bodyPr>
            <a:normAutofit/>
          </a:bodyPr>
          <a:lstStyle/>
          <a:p>
            <a:r>
              <a:rPr lang="en-US" b="1" dirty="0" smtClean="0"/>
              <a:t>Corollary to a theorem</a:t>
            </a:r>
          </a:p>
          <a:p>
            <a:pPr lvl="1"/>
            <a:r>
              <a:rPr lang="en-US" dirty="0" smtClean="0"/>
              <a:t>Statement that can be proved easily using the theorem</a:t>
            </a:r>
          </a:p>
          <a:p>
            <a:pPr lvl="1"/>
            <a:endParaRPr lang="en-US" dirty="0"/>
          </a:p>
          <a:p>
            <a:r>
              <a:rPr lang="en-US" dirty="0" smtClean="0"/>
              <a:t>Corollary to the Triangle Sum Theorem</a:t>
            </a:r>
          </a:p>
          <a:p>
            <a:pPr lvl="1"/>
            <a:r>
              <a:rPr lang="en-US" dirty="0" smtClean="0"/>
              <a:t>The acute angles of a right triangle are complementary</a:t>
            </a:r>
          </a:p>
          <a:p>
            <a:pPr lvl="1"/>
            <a:endParaRPr lang="en-US" dirty="0"/>
          </a:p>
          <a:p>
            <a:r>
              <a:rPr lang="en-US" b="1" dirty="0" smtClean="0"/>
              <a:t>Example 4</a:t>
            </a:r>
          </a:p>
          <a:p>
            <a:pPr lvl="1"/>
            <a:r>
              <a:rPr lang="en-US" dirty="0" smtClean="0"/>
              <a:t>A tiled staircase forms a right triangle. The measure of one acute angle in the triangle is twice the measure of the other. Find the measure of each acute angle</a:t>
            </a:r>
          </a:p>
          <a:p>
            <a:pPr marL="468630" lvl="1" indent="0">
              <a:buNone/>
            </a:pPr>
            <a:endParaRPr lang="en-US" dirty="0"/>
          </a:p>
          <a:p>
            <a:pPr marL="468630" lvl="1" indent="0">
              <a:buNone/>
            </a:pPr>
            <a:r>
              <a:rPr lang="en-US" dirty="0" smtClean="0"/>
              <a:t>GP #3 &amp; 5 p. 210</a:t>
            </a:r>
          </a:p>
        </p:txBody>
      </p:sp>
    </p:spTree>
    <p:extLst>
      <p:ext uri="{BB962C8B-B14F-4D97-AF65-F5344CB8AC3E}">
        <p14:creationId xmlns:p14="http://schemas.microsoft.com/office/powerpoint/2010/main" val="39779296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4.2 – Apply congruence &amp; triangles</a:t>
            </a:r>
            <a:endParaRPr lang="en-US" dirty="0"/>
          </a:p>
        </p:txBody>
      </p:sp>
      <p:sp>
        <p:nvSpPr>
          <p:cNvPr id="3" name="Content Placeholder 2"/>
          <p:cNvSpPr>
            <a:spLocks noGrp="1"/>
          </p:cNvSpPr>
          <p:nvPr>
            <p:ph idx="1"/>
          </p:nvPr>
        </p:nvSpPr>
        <p:spPr/>
        <p:txBody>
          <a:bodyPr>
            <a:normAutofit/>
          </a:bodyPr>
          <a:lstStyle/>
          <a:p>
            <a:r>
              <a:rPr lang="en-US" dirty="0" smtClean="0"/>
              <a:t>Two geometric figures are congruent if they have exactly the same size and shape</a:t>
            </a:r>
          </a:p>
          <a:p>
            <a:endParaRPr lang="en-US" dirty="0"/>
          </a:p>
          <a:p>
            <a:r>
              <a:rPr lang="en-US" b="1" dirty="0" smtClean="0"/>
              <a:t>Congruent figures</a:t>
            </a:r>
          </a:p>
          <a:p>
            <a:pPr lvl="1"/>
            <a:r>
              <a:rPr lang="en-US" dirty="0" smtClean="0"/>
              <a:t>All parts of one figure are congruent to the </a:t>
            </a:r>
            <a:r>
              <a:rPr lang="en-US" b="1" dirty="0" smtClean="0"/>
              <a:t>corresponding parts</a:t>
            </a:r>
            <a:r>
              <a:rPr lang="en-US" dirty="0" smtClean="0"/>
              <a:t> of the other figure (corresponding sides &amp; corresponding angles)</a:t>
            </a:r>
          </a:p>
          <a:p>
            <a:pPr lvl="1"/>
            <a:endParaRPr lang="en-US" dirty="0"/>
          </a:p>
          <a:p>
            <a:r>
              <a:rPr lang="en-US" dirty="0" smtClean="0"/>
              <a:t>Congruence Statements</a:t>
            </a:r>
          </a:p>
          <a:p>
            <a:pPr lvl="1"/>
            <a:r>
              <a:rPr lang="en-US" dirty="0" smtClean="0"/>
              <a:t>Be sure to name figures by their </a:t>
            </a:r>
            <a:r>
              <a:rPr lang="en-US" smtClean="0"/>
              <a:t>corresponding vertices!</a:t>
            </a:r>
            <a:endParaRPr lang="en-US" dirty="0"/>
          </a:p>
        </p:txBody>
      </p:sp>
    </p:spTree>
    <p:extLst>
      <p:ext uri="{BB962C8B-B14F-4D97-AF65-F5344CB8AC3E}">
        <p14:creationId xmlns:p14="http://schemas.microsoft.com/office/powerpoint/2010/main" val="10673863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a:t>
            </a:r>
            <a:endParaRPr lang="en-US" dirty="0"/>
          </a:p>
        </p:txBody>
      </p:sp>
      <mc:AlternateContent xmlns:mc="http://schemas.openxmlformats.org/markup-compatibility/2006">
        <mc:Choice xmlns:a14="http://schemas.microsoft.com/office/drawing/2010/main" Requires="a14">
          <p:sp>
            <p:nvSpPr>
              <p:cNvPr id="3" name="Content Placeholder 2"/>
              <p:cNvSpPr>
                <a:spLocks noGrp="1"/>
              </p:cNvSpPr>
              <p:nvPr>
                <p:ph idx="1"/>
              </p:nvPr>
            </p:nvSpPr>
            <p:spPr/>
            <p:txBody>
              <a:bodyPr>
                <a:normAutofit/>
              </a:bodyPr>
              <a:lstStyle/>
              <a:p>
                <a:r>
                  <a:rPr lang="en-US" dirty="0"/>
                  <a:t>Example 1</a:t>
                </a:r>
              </a:p>
              <a:p>
                <a:pPr lvl="1"/>
                <a:r>
                  <a:rPr lang="en-US" dirty="0"/>
                  <a:t>Writing a congruence statement and identifying all congruent parts</a:t>
                </a:r>
              </a:p>
              <a:p>
                <a:pPr lvl="1"/>
                <a:endParaRPr lang="en-US" dirty="0"/>
              </a:p>
              <a:p>
                <a:pPr lvl="1"/>
                <a:endParaRPr lang="en-US" dirty="0"/>
              </a:p>
              <a:p>
                <a:r>
                  <a:rPr lang="en-US" dirty="0"/>
                  <a:t>Example 2</a:t>
                </a:r>
              </a:p>
              <a:p>
                <a:pPr lvl="1"/>
                <a:r>
                  <a:rPr lang="en-US" dirty="0"/>
                  <a:t>Using properties of congruent figures</a:t>
                </a:r>
              </a:p>
              <a:p>
                <a:pPr lvl="1"/>
                <a14:m>
                  <m:oMath xmlns:m="http://schemas.openxmlformats.org/officeDocument/2006/math">
                    <m:r>
                      <a:rPr lang="en-US" i="1">
                        <a:latin typeface="Cambria Math"/>
                      </a:rPr>
                      <m:t>𝐷𝐸𝐹𝐺</m:t>
                    </m:r>
                    <m:r>
                      <a:rPr lang="en-US" i="1">
                        <a:latin typeface="Cambria Math"/>
                        <a:ea typeface="Cambria Math"/>
                      </a:rPr>
                      <m:t>≅</m:t>
                    </m:r>
                    <m:r>
                      <a:rPr lang="en-US" i="1">
                        <a:latin typeface="Cambria Math"/>
                        <a:ea typeface="Cambria Math"/>
                      </a:rPr>
                      <m:t>𝑆𝑃𝑄𝑅</m:t>
                    </m:r>
                  </m:oMath>
                </a14:m>
                <a:endParaRPr lang="en-US" dirty="0">
                  <a:ea typeface="Cambria Math"/>
                </a:endParaRPr>
              </a:p>
              <a:p>
                <a:pPr lvl="1"/>
                <a:endParaRPr lang="en-US" dirty="0"/>
              </a:p>
              <a:p>
                <a:pPr lvl="1"/>
                <a:endParaRPr lang="en-US" dirty="0"/>
              </a:p>
              <a:p>
                <a:pPr marL="68580" indent="0">
                  <a:buNone/>
                </a:pPr>
                <a:r>
                  <a:rPr lang="en-US" dirty="0"/>
                  <a:t>GP #1-3 p. 216</a:t>
                </a:r>
                <a:endParaRPr lang="en-US" dirty="0"/>
              </a:p>
              <a:p>
                <a:endParaRPr lang="en-US" dirty="0"/>
              </a:p>
            </p:txBody>
          </p:sp>
        </mc:Choice>
        <mc:Fallback>
          <p:sp>
            <p:nvSpPr>
              <p:cNvPr id="3" name="Content Placeholder 2"/>
              <p:cNvSpPr>
                <a:spLocks noGrp="1" noRot="1" noChangeAspect="1" noMove="1" noResize="1" noEditPoints="1" noAdjustHandles="1" noChangeArrowheads="1" noChangeShapeType="1" noTextEdit="1"/>
              </p:cNvSpPr>
              <p:nvPr>
                <p:ph idx="1"/>
              </p:nvPr>
            </p:nvSpPr>
            <p:spPr>
              <a:blipFill rotWithShape="1">
                <a:blip r:embed="rId2"/>
                <a:stretch>
                  <a:fillRect l="-593" t="-875"/>
                </a:stretch>
              </a:blipFill>
            </p:spPr>
            <p:txBody>
              <a:bodyPr/>
              <a:lstStyle/>
              <a:p>
                <a:r>
                  <a:rPr lang="en-US">
                    <a:noFill/>
                  </a:rPr>
                  <a:t> </a:t>
                </a:r>
              </a:p>
            </p:txBody>
          </p:sp>
        </mc:Fallback>
      </mc:AlternateContent>
    </p:spTree>
    <p:extLst>
      <p:ext uri="{BB962C8B-B14F-4D97-AF65-F5344CB8AC3E}">
        <p14:creationId xmlns:p14="http://schemas.microsoft.com/office/powerpoint/2010/main" val="2119449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Third angles theorem</a:t>
            </a:r>
            <a:endParaRPr lang="en-US" dirty="0"/>
          </a:p>
        </p:txBody>
      </p:sp>
      <p:sp>
        <p:nvSpPr>
          <p:cNvPr id="3" name="Content Placeholder 2"/>
          <p:cNvSpPr>
            <a:spLocks noGrp="1"/>
          </p:cNvSpPr>
          <p:nvPr>
            <p:ph idx="1"/>
          </p:nvPr>
        </p:nvSpPr>
        <p:spPr/>
        <p:txBody>
          <a:bodyPr/>
          <a:lstStyle/>
          <a:p>
            <a:r>
              <a:rPr lang="en-US" dirty="0" smtClean="0"/>
              <a:t>Theorem 4.3 – Third Angles Theorem</a:t>
            </a:r>
          </a:p>
          <a:p>
            <a:pPr lvl="1"/>
            <a:r>
              <a:rPr lang="en-US" dirty="0" smtClean="0"/>
              <a:t>If two angles of one triangle are congruent to two angles of another triangle, then the third angles are also congruent</a:t>
            </a:r>
          </a:p>
          <a:p>
            <a:pPr lvl="1"/>
            <a:endParaRPr lang="en-US" dirty="0"/>
          </a:p>
          <a:p>
            <a:pPr marL="68580" indent="0">
              <a:buNone/>
            </a:pPr>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05000" y="2887561"/>
            <a:ext cx="4495800" cy="23613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10802347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442</TotalTime>
  <Words>1062</Words>
  <Application>Microsoft Office PowerPoint</Application>
  <PresentationFormat>On-screen Show (4:3)</PresentationFormat>
  <Paragraphs>203</Paragraphs>
  <Slides>25</Slides>
  <Notes>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Clarity</vt:lpstr>
      <vt:lpstr>Geometry – Chapter 4</vt:lpstr>
      <vt:lpstr>4.1 – Apply Angle Sum Properties</vt:lpstr>
      <vt:lpstr>Example 2</vt:lpstr>
      <vt:lpstr>Angles</vt:lpstr>
      <vt:lpstr>Theorems</vt:lpstr>
      <vt:lpstr>Corollary to a theorem</vt:lpstr>
      <vt:lpstr>4.2 – Apply congruence &amp; triangles</vt:lpstr>
      <vt:lpstr>examples</vt:lpstr>
      <vt:lpstr>Third angles theorem</vt:lpstr>
      <vt:lpstr>Using third angles theorem</vt:lpstr>
      <vt:lpstr>Properties of congruent triangles</vt:lpstr>
      <vt:lpstr>4.3 – relate transformations &amp; congruence</vt:lpstr>
      <vt:lpstr>4.4 – Prove triangles congruent by SSS</vt:lpstr>
      <vt:lpstr>Example 1</vt:lpstr>
      <vt:lpstr>4.5 – congruence by SAS and HL</vt:lpstr>
      <vt:lpstr>Right triangles</vt:lpstr>
      <vt:lpstr>4.6 – Prove using ASA &amp; AAS</vt:lpstr>
      <vt:lpstr>AAS theorem</vt:lpstr>
      <vt:lpstr>Triangles postulates &amp;theorems</vt:lpstr>
      <vt:lpstr>4.7 – use congruent triangles</vt:lpstr>
      <vt:lpstr>Euclid’s river example</vt:lpstr>
      <vt:lpstr>4.8 – use isosceles and equilateral triangles</vt:lpstr>
      <vt:lpstr>Isosceles triangles theorem</vt:lpstr>
      <vt:lpstr>Example 1</vt:lpstr>
      <vt:lpstr>Corollaries</vt:lpstr>
    </vt:vector>
  </TitlesOfParts>
  <Company>Bishop Walsh School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Geometry – Chapter 4</dc:title>
  <dc:creator>BW</dc:creator>
  <cp:lastModifiedBy>Shane</cp:lastModifiedBy>
  <cp:revision>38</cp:revision>
  <dcterms:created xsi:type="dcterms:W3CDTF">2013-11-13T18:14:07Z</dcterms:created>
  <dcterms:modified xsi:type="dcterms:W3CDTF">2013-11-15T02:22:32Z</dcterms:modified>
</cp:coreProperties>
</file>