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100" d="100"/>
          <a:sy n="100" d="100"/>
        </p:scale>
        <p:origin x="-31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8/26/2014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8/26/2014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8/26/2014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8/26/2014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8/26/2014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8/26/2014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8/26/2014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8/26/2014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Essentials of Geometry</a:t>
            </a:r>
            <a:endParaRPr lang="en-US" dirty="0"/>
          </a:p>
        </p:txBody>
      </p:sp>
      <p:sp>
        <p:nvSpPr>
          <p:cNvPr id="3" name="Subtitle 2"/>
          <p:cNvSpPr>
            <a:spLocks noGrp="1"/>
          </p:cNvSpPr>
          <p:nvPr>
            <p:ph type="subTitle" idx="1"/>
          </p:nvPr>
        </p:nvSpPr>
        <p:spPr/>
        <p:txBody>
          <a:bodyPr/>
          <a:lstStyle/>
          <a:p>
            <a:r>
              <a:rPr lang="en-US" dirty="0" smtClean="0"/>
              <a:t>Chapter 1</a:t>
            </a:r>
            <a:endParaRPr lang="en-US" dirty="0"/>
          </a:p>
        </p:txBody>
      </p:sp>
    </p:spTree>
    <p:extLst>
      <p:ext uri="{BB962C8B-B14F-4D97-AF65-F5344CB8AC3E}">
        <p14:creationId xmlns:p14="http://schemas.microsoft.com/office/powerpoint/2010/main" val="3517466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Segments</a:t>
            </a:r>
            <a:endParaRPr lang="en-US" dirty="0"/>
          </a:p>
        </p:txBody>
      </p:sp>
      <p:sp>
        <p:nvSpPr>
          <p:cNvPr id="3" name="Content Placeholder 2"/>
          <p:cNvSpPr>
            <a:spLocks noGrp="1"/>
          </p:cNvSpPr>
          <p:nvPr>
            <p:ph idx="1"/>
          </p:nvPr>
        </p:nvSpPr>
        <p:spPr/>
        <p:txBody>
          <a:bodyPr/>
          <a:lstStyle/>
          <a:p>
            <a:r>
              <a:rPr lang="en-US" dirty="0" smtClean="0"/>
              <a:t>When three points are collinear, you can say that one point is </a:t>
            </a:r>
            <a:r>
              <a:rPr lang="en-US" b="1" dirty="0" smtClean="0"/>
              <a:t>between</a:t>
            </a:r>
            <a:r>
              <a:rPr lang="en-US" dirty="0" smtClean="0"/>
              <a:t> other two points.</a:t>
            </a:r>
          </a:p>
          <a:p>
            <a:endParaRPr lang="en-US" dirty="0"/>
          </a:p>
          <a:p>
            <a:pPr>
              <a:buFont typeface="Arial" panose="020B0604020202020204" pitchFamily="34" charset="0"/>
              <a:buChar char="•"/>
            </a:pPr>
            <a:r>
              <a:rPr lang="en-US" dirty="0" smtClean="0"/>
              <a:t> </a:t>
            </a:r>
            <a:r>
              <a:rPr lang="en-US" b="1" dirty="0" smtClean="0"/>
              <a:t>Postulate 2 – Segment Addition Postulate</a:t>
            </a:r>
          </a:p>
          <a:p>
            <a:pPr lvl="1">
              <a:buFont typeface="Arial" panose="020B0604020202020204" pitchFamily="34" charset="0"/>
              <a:buChar char="•"/>
            </a:pPr>
            <a:r>
              <a:rPr lang="en-US" dirty="0" smtClean="0"/>
              <a:t>If B is between A and C, then AB + BC = AC.</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If AB + BC = AC, then B is between A and C.</a:t>
            </a:r>
            <a:endParaRPr lang="en-US" dirty="0"/>
          </a:p>
        </p:txBody>
      </p:sp>
    </p:spTree>
    <p:extLst>
      <p:ext uri="{BB962C8B-B14F-4D97-AF65-F5344CB8AC3E}">
        <p14:creationId xmlns:p14="http://schemas.microsoft.com/office/powerpoint/2010/main" val="3954732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Congruent Segments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Congruent segments</a:t>
            </a:r>
          </a:p>
          <a:p>
            <a:pPr lvl="1">
              <a:buFont typeface="Arial" panose="020B0604020202020204" pitchFamily="34" charset="0"/>
              <a:buChar char="•"/>
            </a:pPr>
            <a:r>
              <a:rPr lang="en-US" dirty="0" smtClean="0"/>
              <a:t>Line segments that have the same length</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buNone/>
            </a:pPr>
            <a:endParaRPr lang="en-US" dirty="0"/>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997002445"/>
                  </p:ext>
                </p:extLst>
              </p:nvPr>
            </p:nvGraphicFramePr>
            <p:xfrm>
              <a:off x="1255594" y="2756848"/>
              <a:ext cx="9900087" cy="3112245"/>
            </p:xfrm>
            <a:graphic>
              <a:graphicData uri="http://schemas.openxmlformats.org/drawingml/2006/table">
                <a:tbl>
                  <a:tblPr firstRow="1" bandRow="1">
                    <a:tableStyleId>{5C22544A-7EE6-4342-B048-85BDC9FD1C3A}</a:tableStyleId>
                  </a:tblPr>
                  <a:tblGrid>
                    <a:gridCol w="3300029"/>
                    <a:gridCol w="3300029"/>
                    <a:gridCol w="3300029"/>
                  </a:tblGrid>
                  <a:tr h="1037415">
                    <a:tc>
                      <a:txBody>
                        <a:bodyPr/>
                        <a:lstStyle/>
                        <a:p>
                          <a:pPr algn="ctr"/>
                          <a:r>
                            <a:rPr lang="en-US" sz="2800" dirty="0" smtClean="0"/>
                            <a:t>Picture</a:t>
                          </a:r>
                          <a:endParaRPr lang="en-US" sz="2800" dirty="0"/>
                        </a:p>
                      </a:txBody>
                      <a:tcPr anchor="ctr"/>
                    </a:tc>
                    <a:tc>
                      <a:txBody>
                        <a:bodyPr/>
                        <a:lstStyle/>
                        <a:p>
                          <a:pPr algn="ctr"/>
                          <a:r>
                            <a:rPr lang="en-US" sz="2800" dirty="0" smtClean="0"/>
                            <a:t>Lengths are equal.</a:t>
                          </a:r>
                          <a:endParaRPr lang="en-US" sz="2800" dirty="0"/>
                        </a:p>
                      </a:txBody>
                      <a:tcPr anchor="ctr"/>
                    </a:tc>
                    <a:tc>
                      <a:txBody>
                        <a:bodyPr/>
                        <a:lstStyle/>
                        <a:p>
                          <a:pPr algn="ctr"/>
                          <a:r>
                            <a:rPr lang="en-US" sz="2800" dirty="0" smtClean="0"/>
                            <a:t>Segments</a:t>
                          </a:r>
                          <a:r>
                            <a:rPr lang="en-US" sz="2800" baseline="0" dirty="0" smtClean="0"/>
                            <a:t> are congruent</a:t>
                          </a:r>
                          <a:endParaRPr lang="en-US" sz="2800" dirty="0"/>
                        </a:p>
                      </a:txBody>
                      <a:tcPr anchor="ctr"/>
                    </a:tc>
                  </a:tr>
                  <a:tr h="1037415">
                    <a:tc>
                      <a:txBody>
                        <a:bodyPr/>
                        <a:lstStyle/>
                        <a:p>
                          <a:endParaRPr lang="en-US"/>
                        </a:p>
                      </a:txBody>
                      <a:tcPr/>
                    </a:tc>
                    <a:tc>
                      <a:txBody>
                        <a:bodyPr/>
                        <a:lstStyle/>
                        <a:p>
                          <a:pPr algn="ctr"/>
                          <a:r>
                            <a:rPr lang="en-US" sz="2800" dirty="0" smtClean="0"/>
                            <a:t>AB = CD</a:t>
                          </a:r>
                          <a:endParaRPr lang="en-US" sz="2800" dirty="0"/>
                        </a:p>
                      </a:txBody>
                      <a:tcPr anchor="ctr"/>
                    </a:tc>
                    <a:tc>
                      <a:txBody>
                        <a:bodyPr/>
                        <a:lstStyle/>
                        <a:p>
                          <a:pPr algn="ct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𝐴𝐵</m:t>
                                    </m:r>
                                  </m:e>
                                </m:acc>
                                <m:r>
                                  <a:rPr lang="en-US" sz="2800" i="1" smtClean="0">
                                    <a:latin typeface="Cambria Math" panose="02040503050406030204" pitchFamily="18" charset="0"/>
                                    <a:ea typeface="Cambria Math" panose="02040503050406030204" pitchFamily="18" charset="0"/>
                                  </a:rPr>
                                  <m:t>≅</m:t>
                                </m:r>
                                <m:acc>
                                  <m:accPr>
                                    <m:chr m:val="̅"/>
                                    <m:ctrlPr>
                                      <a:rPr lang="en-US" sz="2800" i="1" smtClean="0">
                                        <a:latin typeface="Cambria Math" panose="02040503050406030204" pitchFamily="18" charset="0"/>
                                        <a:ea typeface="Cambria Math" panose="02040503050406030204" pitchFamily="18" charset="0"/>
                                      </a:rPr>
                                    </m:ctrlPr>
                                  </m:accPr>
                                  <m:e>
                                    <m:r>
                                      <a:rPr lang="en-US" sz="2800" b="0" i="1" smtClean="0">
                                        <a:latin typeface="Cambria Math" panose="02040503050406030204" pitchFamily="18" charset="0"/>
                                        <a:ea typeface="Cambria Math" panose="02040503050406030204" pitchFamily="18" charset="0"/>
                                      </a:rPr>
                                      <m:t>𝐶𝐷</m:t>
                                    </m:r>
                                  </m:e>
                                </m:acc>
                              </m:oMath>
                            </m:oMathPara>
                          </a14:m>
                          <a:endParaRPr lang="en-US" sz="2800" dirty="0"/>
                        </a:p>
                      </a:txBody>
                      <a:tcPr anchor="ctr"/>
                    </a:tc>
                  </a:tr>
                  <a:tr h="1037415">
                    <a:tc>
                      <a:txBody>
                        <a:bodyPr/>
                        <a:lstStyle/>
                        <a:p>
                          <a:endParaRPr lang="en-US"/>
                        </a:p>
                      </a:txBody>
                      <a:tcPr/>
                    </a:tc>
                    <a:tc>
                      <a:txBody>
                        <a:bodyPr/>
                        <a:lstStyle/>
                        <a:p>
                          <a:pPr algn="ctr"/>
                          <a:r>
                            <a:rPr lang="en-US" sz="2800" dirty="0" smtClean="0"/>
                            <a:t>“is equal to”</a:t>
                          </a:r>
                          <a:endParaRPr lang="en-US" sz="2800" dirty="0"/>
                        </a:p>
                      </a:txBody>
                      <a:tcPr anchor="ctr"/>
                    </a:tc>
                    <a:tc>
                      <a:txBody>
                        <a:bodyPr/>
                        <a:lstStyle/>
                        <a:p>
                          <a:pPr algn="ctr"/>
                          <a:r>
                            <a:rPr lang="en-US" sz="2800" dirty="0" smtClean="0"/>
                            <a:t>“is congruent to”</a:t>
                          </a:r>
                          <a:endParaRPr lang="en-US" sz="2800" dirty="0"/>
                        </a:p>
                      </a:txBody>
                      <a:tcPr anchor="ct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997002445"/>
                  </p:ext>
                </p:extLst>
              </p:nvPr>
            </p:nvGraphicFramePr>
            <p:xfrm>
              <a:off x="1255594" y="2756848"/>
              <a:ext cx="9900087" cy="3112245"/>
            </p:xfrm>
            <a:graphic>
              <a:graphicData uri="http://schemas.openxmlformats.org/drawingml/2006/table">
                <a:tbl>
                  <a:tblPr firstRow="1" bandRow="1">
                    <a:tableStyleId>{5C22544A-7EE6-4342-B048-85BDC9FD1C3A}</a:tableStyleId>
                  </a:tblPr>
                  <a:tblGrid>
                    <a:gridCol w="3300029"/>
                    <a:gridCol w="3300029"/>
                    <a:gridCol w="3300029"/>
                  </a:tblGrid>
                  <a:tr h="1037415">
                    <a:tc>
                      <a:txBody>
                        <a:bodyPr/>
                        <a:lstStyle/>
                        <a:p>
                          <a:pPr algn="ctr"/>
                          <a:r>
                            <a:rPr lang="en-US" sz="2800" dirty="0" smtClean="0"/>
                            <a:t>Picture</a:t>
                          </a:r>
                          <a:endParaRPr lang="en-US" sz="2800" dirty="0"/>
                        </a:p>
                      </a:txBody>
                      <a:tcPr anchor="ctr"/>
                    </a:tc>
                    <a:tc>
                      <a:txBody>
                        <a:bodyPr/>
                        <a:lstStyle/>
                        <a:p>
                          <a:pPr algn="ctr"/>
                          <a:r>
                            <a:rPr lang="en-US" sz="2800" dirty="0" smtClean="0"/>
                            <a:t>Lengths are equal.</a:t>
                          </a:r>
                          <a:endParaRPr lang="en-US" sz="2800" dirty="0"/>
                        </a:p>
                      </a:txBody>
                      <a:tcPr anchor="ctr"/>
                    </a:tc>
                    <a:tc>
                      <a:txBody>
                        <a:bodyPr/>
                        <a:lstStyle/>
                        <a:p>
                          <a:pPr algn="ctr"/>
                          <a:r>
                            <a:rPr lang="en-US" sz="2800" dirty="0" smtClean="0"/>
                            <a:t>Segments</a:t>
                          </a:r>
                          <a:r>
                            <a:rPr lang="en-US" sz="2800" baseline="0" dirty="0" smtClean="0"/>
                            <a:t> are congruent</a:t>
                          </a:r>
                          <a:endParaRPr lang="en-US" sz="2800" dirty="0"/>
                        </a:p>
                      </a:txBody>
                      <a:tcPr anchor="ctr"/>
                    </a:tc>
                  </a:tr>
                  <a:tr h="1037415">
                    <a:tc>
                      <a:txBody>
                        <a:bodyPr/>
                        <a:lstStyle/>
                        <a:p>
                          <a:endParaRPr lang="en-US"/>
                        </a:p>
                      </a:txBody>
                      <a:tcPr/>
                    </a:tc>
                    <a:tc>
                      <a:txBody>
                        <a:bodyPr/>
                        <a:lstStyle/>
                        <a:p>
                          <a:pPr algn="ctr"/>
                          <a:r>
                            <a:rPr lang="en-US" sz="2800" dirty="0" smtClean="0"/>
                            <a:t>AB = CD</a:t>
                          </a:r>
                          <a:endParaRPr lang="en-US" sz="2800" dirty="0"/>
                        </a:p>
                      </a:txBody>
                      <a:tcPr anchor="ctr"/>
                    </a:tc>
                    <a:tc>
                      <a:txBody>
                        <a:bodyPr/>
                        <a:lstStyle/>
                        <a:p>
                          <a:endParaRPr lang="en-US"/>
                        </a:p>
                      </a:txBody>
                      <a:tcPr anchor="ctr">
                        <a:blipFill rotWithShape="0">
                          <a:blip r:embed="rId2"/>
                          <a:stretch>
                            <a:fillRect l="-200185" t="-100585" r="-738" b="-100585"/>
                          </a:stretch>
                        </a:blipFill>
                      </a:tcPr>
                    </a:tc>
                  </a:tr>
                  <a:tr h="1037415">
                    <a:tc>
                      <a:txBody>
                        <a:bodyPr/>
                        <a:lstStyle/>
                        <a:p>
                          <a:endParaRPr lang="en-US"/>
                        </a:p>
                      </a:txBody>
                      <a:tcPr/>
                    </a:tc>
                    <a:tc>
                      <a:txBody>
                        <a:bodyPr/>
                        <a:lstStyle/>
                        <a:p>
                          <a:pPr algn="ctr"/>
                          <a:r>
                            <a:rPr lang="en-US" sz="2800" dirty="0" smtClean="0"/>
                            <a:t>“is equal to”</a:t>
                          </a:r>
                          <a:endParaRPr lang="en-US" sz="2800" dirty="0"/>
                        </a:p>
                      </a:txBody>
                      <a:tcPr anchor="ctr"/>
                    </a:tc>
                    <a:tc>
                      <a:txBody>
                        <a:bodyPr/>
                        <a:lstStyle/>
                        <a:p>
                          <a:pPr algn="ctr"/>
                          <a:r>
                            <a:rPr lang="en-US" sz="2800" dirty="0" smtClean="0"/>
                            <a:t>“is congruent to”</a:t>
                          </a:r>
                          <a:endParaRPr lang="en-US" sz="2800" dirty="0"/>
                        </a:p>
                      </a:txBody>
                      <a:tcPr anchor="ctr"/>
                    </a:tc>
                  </a:tr>
                </a:tbl>
              </a:graphicData>
            </a:graphic>
          </p:graphicFrame>
        </mc:Fallback>
      </mc:AlternateContent>
    </p:spTree>
    <p:extLst>
      <p:ext uri="{BB962C8B-B14F-4D97-AF65-F5344CB8AC3E}">
        <p14:creationId xmlns:p14="http://schemas.microsoft.com/office/powerpoint/2010/main" val="1379387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 Use Midpoint &amp; Distance Formulas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Midpoint of segment</a:t>
            </a:r>
          </a:p>
          <a:p>
            <a:pPr lvl="1">
              <a:buFont typeface="Arial" panose="020B0604020202020204" pitchFamily="34" charset="0"/>
              <a:buChar char="•"/>
            </a:pPr>
            <a:r>
              <a:rPr lang="en-US" dirty="0" smtClean="0"/>
              <a:t>Point that divides segment into two congruent segments</a:t>
            </a:r>
          </a:p>
          <a:p>
            <a:pPr>
              <a:buFont typeface="Arial" panose="020B0604020202020204" pitchFamily="34" charset="0"/>
              <a:buChar char="•"/>
            </a:pPr>
            <a:endParaRPr lang="en-US" dirty="0"/>
          </a:p>
          <a:p>
            <a:pPr>
              <a:buFont typeface="Arial" panose="020B0604020202020204" pitchFamily="34" charset="0"/>
              <a:buChar char="•"/>
            </a:pPr>
            <a:r>
              <a:rPr lang="en-US" b="1" dirty="0" smtClean="0"/>
              <a:t> Segment bisector</a:t>
            </a:r>
          </a:p>
          <a:p>
            <a:pPr lvl="1">
              <a:buFont typeface="Arial" panose="020B0604020202020204" pitchFamily="34" charset="0"/>
              <a:buChar char="•"/>
            </a:pPr>
            <a:r>
              <a:rPr lang="en-US" dirty="0" smtClean="0"/>
              <a:t>Point, ray, line segment, or plane that intersects segment at its midpoint</a:t>
            </a:r>
          </a:p>
          <a:p>
            <a:pPr lvl="1">
              <a:buFont typeface="Arial" panose="020B0604020202020204" pitchFamily="34" charset="0"/>
              <a:buChar char="•"/>
            </a:pPr>
            <a:r>
              <a:rPr lang="en-US" dirty="0" smtClean="0"/>
              <a:t>Midpoints and segment bisectors </a:t>
            </a:r>
            <a:r>
              <a:rPr lang="en-US" i="1" dirty="0" smtClean="0"/>
              <a:t>bisect</a:t>
            </a:r>
            <a:r>
              <a:rPr lang="en-US" dirty="0" smtClean="0"/>
              <a:t> a segment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36832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 Plane &amp; Midpoints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You can use a coordinate plane (x-y plane) and coordinates of endpoints to find the coordinates of the midpoint.</a:t>
                </a:r>
              </a:p>
              <a:p>
                <a:endParaRPr lang="en-US" dirty="0"/>
              </a:p>
              <a:p>
                <a:pPr>
                  <a:buFont typeface="Arial" panose="020B0604020202020204" pitchFamily="34" charset="0"/>
                  <a:buChar char="•"/>
                </a:pPr>
                <a:r>
                  <a:rPr lang="en-US" dirty="0" smtClean="0"/>
                  <a:t> </a:t>
                </a:r>
                <a:r>
                  <a:rPr lang="en-US" b="1" dirty="0" smtClean="0"/>
                  <a:t>Midpoint Formula</a:t>
                </a:r>
              </a:p>
              <a:p>
                <a:pPr lvl="1">
                  <a:buFont typeface="Arial" panose="020B0604020202020204" pitchFamily="34" charset="0"/>
                  <a:buChar char="•"/>
                </a:pPr>
                <a:r>
                  <a:rPr lang="en-US" dirty="0" smtClean="0"/>
                  <a:t>The coordinates of the midpoint of a segment are the averages of the x-coordinates and of the y-coordinates of the endpoints</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If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r>
                  <a:rPr lang="en-US" dirty="0" smtClean="0"/>
                  <a:t> and </a:t>
                </a:r>
                <a14:m>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a14:m>
                <a:r>
                  <a:rPr lang="en-US" dirty="0" smtClean="0"/>
                  <a:t> are points in a coordinate plane, then the midpoint </a:t>
                </a:r>
                <a:r>
                  <a:rPr lang="en-US" i="1" dirty="0" smtClean="0"/>
                  <a:t>M</a:t>
                </a:r>
                <a:r>
                  <a:rPr lang="en-US" dirty="0" smtClean="0"/>
                  <a:t> of segment AB has coordinates</a:t>
                </a:r>
              </a:p>
              <a:p>
                <a:pPr marL="201168" lvl="1" indent="0">
                  <a:buNone/>
                </a:pPr>
                <a:r>
                  <a:rPr lang="en-US" dirty="0"/>
                  <a:t>	</a:t>
                </a:r>
                <a:r>
                  <a:rPr lang="en-US" dirty="0" smtClean="0"/>
                  <a:t>		</a:t>
                </a:r>
                <a14:m>
                  <m:oMath xmlns:m="http://schemas.openxmlformats.org/officeDocument/2006/math">
                    <m:d>
                      <m:dPr>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num>
                          <m:den>
                            <m:r>
                              <a:rPr lang="en-US" sz="2400" b="0" i="1" smtClean="0">
                                <a:latin typeface="Cambria Math" panose="02040503050406030204" pitchFamily="18" charset="0"/>
                              </a:rPr>
                              <m:t>2</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num>
                          <m:den>
                            <m:r>
                              <a:rPr lang="en-US" sz="2400" b="0" i="1" smtClean="0">
                                <a:latin typeface="Cambria Math" panose="02040503050406030204" pitchFamily="18" charset="0"/>
                              </a:rPr>
                              <m:t>2</m:t>
                            </m:r>
                          </m:den>
                        </m:f>
                      </m:e>
                    </m:d>
                    <m:r>
                      <a:rPr lang="en-US" sz="2400" i="1" smtClean="0">
                        <a:latin typeface="Cambria Math" panose="02040503050406030204" pitchFamily="18" charset="0"/>
                      </a:rPr>
                      <m:t>	</m:t>
                    </m:r>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55" t="-1667" r="-606"/>
                </a:stretch>
              </a:blipFill>
            </p:spPr>
            <p:txBody>
              <a:bodyPr/>
              <a:lstStyle/>
              <a:p>
                <a:r>
                  <a:rPr lang="en-US">
                    <a:noFill/>
                  </a:rPr>
                  <a:t> </a:t>
                </a:r>
              </a:p>
            </p:txBody>
          </p:sp>
        </mc:Fallback>
      </mc:AlternateContent>
    </p:spTree>
    <p:extLst>
      <p:ext uri="{BB962C8B-B14F-4D97-AF65-F5344CB8AC3E}">
        <p14:creationId xmlns:p14="http://schemas.microsoft.com/office/powerpoint/2010/main" val="247957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Formula</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Formula for computing distance between two points in a coordinate plane</a:t>
                </a:r>
              </a:p>
              <a:p>
                <a:endParaRPr lang="en-US" dirty="0"/>
              </a:p>
              <a:p>
                <a:endParaRPr lang="en-US" dirty="0" smtClean="0"/>
              </a:p>
              <a:p>
                <a:pPr>
                  <a:buFont typeface="Arial" panose="020B0604020202020204" pitchFamily="34" charset="0"/>
                  <a:buChar char="•"/>
                </a:pPr>
                <a:r>
                  <a:rPr lang="en-US" dirty="0"/>
                  <a:t> </a:t>
                </a:r>
                <a:r>
                  <a:rPr lang="en-US" b="1" dirty="0" smtClean="0"/>
                  <a:t>Distance Formula</a:t>
                </a:r>
              </a:p>
              <a:p>
                <a:pPr lvl="1">
                  <a:buFont typeface="Arial" panose="020B0604020202020204" pitchFamily="34" charset="0"/>
                  <a:buChar char="•"/>
                </a:pPr>
                <a:r>
                  <a:rPr lang="en-US" dirty="0" smtClean="0"/>
                  <a:t>If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a14:m>
                <a:r>
                  <a:rPr lang="en-US" dirty="0" smtClean="0"/>
                  <a:t> and </a:t>
                </a:r>
                <a14:m>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a14:m>
                <a:r>
                  <a:rPr lang="en-US" dirty="0" smtClean="0"/>
                  <a:t> are points in a coordinate plane, then the distance between A and B is</a:t>
                </a:r>
              </a:p>
              <a:p>
                <a:pPr marL="0" indent="0">
                  <a:buNone/>
                </a:pPr>
                <a:endParaRPr lang="en-US" dirty="0"/>
              </a:p>
              <a:p>
                <a:pPr marL="0" indent="0">
                  <a:buNone/>
                </a:pPr>
                <a:r>
                  <a:rPr lang="en-US" dirty="0" smtClean="0"/>
                  <a:t>		</a:t>
                </a:r>
                <a14:m>
                  <m:oMath xmlns:m="http://schemas.openxmlformats.org/officeDocument/2006/math">
                    <m:r>
                      <a:rPr lang="en-US" sz="2400" b="0" i="1" smtClean="0">
                        <a:latin typeface="Cambria Math" panose="02040503050406030204" pitchFamily="18" charset="0"/>
                      </a:rPr>
                      <m:t>𝐴𝐵</m:t>
                    </m:r>
                    <m:r>
                      <a:rPr lang="en-US" sz="2400" b="0" i="1" smtClean="0">
                        <a:latin typeface="Cambria Math" panose="02040503050406030204" pitchFamily="18" charset="0"/>
                      </a:rPr>
                      <m:t>=</m:t>
                    </m:r>
                    <m:rad>
                      <m:radPr>
                        <m:degHide m:val="on"/>
                        <m:ctrlPr>
                          <a:rPr lang="en-US" sz="2400" b="0" i="1" smtClean="0">
                            <a:latin typeface="Cambria Math" panose="02040503050406030204" pitchFamily="18" charset="0"/>
                          </a:rPr>
                        </m:ctrlPr>
                      </m:radPr>
                      <m:deg/>
                      <m:e>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𝑦</m:t>
                                </m:r>
                              </m:e>
                              <m:sub>
                                <m:r>
                                  <a:rPr lang="en-US" sz="2400" b="0" i="1" smtClean="0">
                                    <a:latin typeface="Cambria Math" panose="02040503050406030204" pitchFamily="18" charset="0"/>
                                  </a:rPr>
                                  <m:t>2</m:t>
                                </m:r>
                              </m:sub>
                            </m:sSub>
                            <m:r>
                              <a:rPr lang="en-US" sz="2400" b="0" i="1" smtClean="0">
                                <a:latin typeface="Cambria Math" panose="02040503050406030204" pitchFamily="18" charset="0"/>
                              </a:rPr>
                              <m:t>)</m:t>
                            </m:r>
                          </m:e>
                          <m:sup>
                            <m:r>
                              <a:rPr lang="en-US" sz="2400" b="0" i="1" smtClean="0">
                                <a:latin typeface="Cambria Math" panose="02040503050406030204" pitchFamily="18" charset="0"/>
                              </a:rPr>
                              <m:t>2</m:t>
                            </m:r>
                          </m:sup>
                        </m:sSup>
                      </m:e>
                    </m:rad>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55" t="-1667"/>
                </a:stretch>
              </a:blipFill>
            </p:spPr>
            <p:txBody>
              <a:bodyPr/>
              <a:lstStyle/>
              <a:p>
                <a:r>
                  <a:rPr lang="en-US">
                    <a:noFill/>
                  </a:rPr>
                  <a:t> </a:t>
                </a:r>
              </a:p>
            </p:txBody>
          </p:sp>
        </mc:Fallback>
      </mc:AlternateContent>
    </p:spTree>
    <p:extLst>
      <p:ext uri="{BB962C8B-B14F-4D97-AF65-F5344CB8AC3E}">
        <p14:creationId xmlns:p14="http://schemas.microsoft.com/office/powerpoint/2010/main" val="406562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 Measure &amp; Classify Angles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Angle</a:t>
            </a:r>
          </a:p>
          <a:p>
            <a:pPr lvl="1">
              <a:buFont typeface="Arial" panose="020B0604020202020204" pitchFamily="34" charset="0"/>
              <a:buChar char="•"/>
            </a:pPr>
            <a:r>
              <a:rPr lang="en-US" dirty="0" smtClean="0"/>
              <a:t>Two different rays with same endpoint</a:t>
            </a:r>
          </a:p>
          <a:p>
            <a:pPr lvl="1">
              <a:buFont typeface="Arial" panose="020B0604020202020204" pitchFamily="34" charset="0"/>
              <a:buChar char="•"/>
            </a:pPr>
            <a:r>
              <a:rPr lang="en-US" dirty="0" smtClean="0"/>
              <a:t>Rays are called </a:t>
            </a:r>
            <a:r>
              <a:rPr lang="en-US" b="1" dirty="0" smtClean="0"/>
              <a:t>sides </a:t>
            </a:r>
            <a:r>
              <a:rPr lang="en-US" dirty="0" smtClean="0"/>
              <a:t>of angle</a:t>
            </a:r>
            <a:endParaRPr lang="en-US" b="1" dirty="0" smtClean="0"/>
          </a:p>
          <a:p>
            <a:pPr lvl="1">
              <a:buFont typeface="Arial" panose="020B0604020202020204" pitchFamily="34" charset="0"/>
              <a:buChar char="•"/>
            </a:pPr>
            <a:r>
              <a:rPr lang="en-US" dirty="0" smtClean="0"/>
              <a:t>Endpoint is called </a:t>
            </a:r>
            <a:r>
              <a:rPr lang="en-US" b="1" dirty="0" smtClean="0"/>
              <a:t>vertex </a:t>
            </a:r>
            <a:r>
              <a:rPr lang="en-US" dirty="0" smtClean="0"/>
              <a:t>of angle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8339" y="2225982"/>
            <a:ext cx="4007341" cy="3262864"/>
          </a:xfrm>
          <a:prstGeom prst="rect">
            <a:avLst/>
          </a:prstGeom>
        </p:spPr>
      </p:pic>
    </p:spTree>
    <p:extLst>
      <p:ext uri="{BB962C8B-B14F-4D97-AF65-F5344CB8AC3E}">
        <p14:creationId xmlns:p14="http://schemas.microsoft.com/office/powerpoint/2010/main" val="171684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Angles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 protractor can be used to approximate the measure of an angle</a:t>
            </a:r>
          </a:p>
          <a:p>
            <a:pPr>
              <a:buFont typeface="Arial" panose="020B0604020202020204" pitchFamily="34" charset="0"/>
              <a:buChar char="•"/>
            </a:pPr>
            <a:r>
              <a:rPr lang="en-US" dirty="0" smtClean="0"/>
              <a:t>Angles are measures in </a:t>
            </a:r>
            <a:r>
              <a:rPr lang="en-US" i="1" dirty="0" smtClean="0"/>
              <a:t>degrees (°)</a:t>
            </a:r>
            <a:endParaRPr lang="en-US" dirty="0" smtClean="0"/>
          </a:p>
          <a:p>
            <a:endParaRPr lang="en-US" dirty="0"/>
          </a:p>
          <a:p>
            <a:pPr>
              <a:buFont typeface="Arial" panose="020B0604020202020204" pitchFamily="34" charset="0"/>
              <a:buChar char="•"/>
            </a:pPr>
            <a:r>
              <a:rPr lang="en-US" dirty="0" smtClean="0"/>
              <a:t> </a:t>
            </a:r>
            <a:r>
              <a:rPr lang="en-US" b="1" dirty="0" smtClean="0"/>
              <a:t>Postulate 3 – Protractor Postulate</a:t>
            </a:r>
          </a:p>
          <a:p>
            <a:pPr lvl="1">
              <a:buFont typeface="Arial" panose="020B0604020202020204" pitchFamily="34" charset="0"/>
              <a:buChar char="•"/>
            </a:pPr>
            <a:r>
              <a:rPr lang="en-US" dirty="0" smtClean="0"/>
              <a:t>Consider line OB and a point A on for side of line OB. The rays of the form OA and OB can be matched one to one with the real numbers from 0 to 180.</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The measure of angle AOB is equal to the absolute value of the difference between the real numbers for ray OA and ray OB.</a:t>
            </a:r>
            <a:endParaRPr lang="en-US" dirty="0"/>
          </a:p>
        </p:txBody>
      </p:sp>
    </p:spTree>
    <p:extLst>
      <p:ext uri="{BB962C8B-B14F-4D97-AF65-F5344CB8AC3E}">
        <p14:creationId xmlns:p14="http://schemas.microsoft.com/office/powerpoint/2010/main" val="287266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Angles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Angles can be classified as: </a:t>
            </a:r>
            <a:r>
              <a:rPr lang="en-US" b="1" dirty="0" smtClean="0"/>
              <a:t>acute, obtuse, right, </a:t>
            </a:r>
            <a:r>
              <a:rPr lang="en-US" dirty="0" smtClean="0"/>
              <a:t>or </a:t>
            </a:r>
            <a:r>
              <a:rPr lang="en-US" b="1" dirty="0" smtClean="0"/>
              <a:t>straight</a:t>
            </a:r>
          </a:p>
          <a:p>
            <a:pPr>
              <a:buFont typeface="Arial" panose="020B0604020202020204" pitchFamily="34" charset="0"/>
              <a:buChar char="•"/>
            </a:pPr>
            <a:endParaRPr lang="en-US" b="1" dirty="0"/>
          </a:p>
          <a:p>
            <a:pPr>
              <a:buFont typeface="Arial" panose="020B0604020202020204" pitchFamily="34" charset="0"/>
              <a:buChar char="•"/>
            </a:pPr>
            <a:endParaRPr lang="en-US" b="1" dirty="0" smtClean="0"/>
          </a:p>
          <a:p>
            <a:pPr marL="0" indent="0">
              <a:buNone/>
            </a:pPr>
            <a:endParaRPr lang="en-US" dirty="0"/>
          </a:p>
          <a:p>
            <a:pPr marL="0" indent="0">
              <a:buNone/>
            </a:pPr>
            <a:endParaRPr lang="en-US" dirty="0"/>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3704956380"/>
                  </p:ext>
                </p:extLst>
              </p:nvPr>
            </p:nvGraphicFramePr>
            <p:xfrm>
              <a:off x="1336675" y="2481790"/>
              <a:ext cx="9302752" cy="3648500"/>
            </p:xfrm>
            <a:graphic>
              <a:graphicData uri="http://schemas.openxmlformats.org/drawingml/2006/table">
                <a:tbl>
                  <a:tblPr firstRow="1" bandRow="1">
                    <a:tableStyleId>{5C22544A-7EE6-4342-B048-85BDC9FD1C3A}</a:tableStyleId>
                  </a:tblPr>
                  <a:tblGrid>
                    <a:gridCol w="2325688"/>
                    <a:gridCol w="2325688"/>
                    <a:gridCol w="2325688"/>
                    <a:gridCol w="2325688"/>
                  </a:tblGrid>
                  <a:tr h="623360">
                    <a:tc>
                      <a:txBody>
                        <a:bodyPr/>
                        <a:lstStyle/>
                        <a:p>
                          <a:pPr algn="ctr"/>
                          <a:r>
                            <a:rPr lang="en-US" sz="2000" dirty="0" smtClean="0"/>
                            <a:t>Acute</a:t>
                          </a:r>
                          <a:r>
                            <a:rPr lang="en-US" sz="2000" baseline="0" dirty="0" smtClean="0"/>
                            <a:t> angle</a:t>
                          </a:r>
                          <a:endParaRPr lang="en-US" sz="2000" dirty="0"/>
                        </a:p>
                      </a:txBody>
                      <a:tcPr anchor="ctr"/>
                    </a:tc>
                    <a:tc>
                      <a:txBody>
                        <a:bodyPr/>
                        <a:lstStyle/>
                        <a:p>
                          <a:pPr algn="ctr"/>
                          <a:r>
                            <a:rPr lang="en-US" sz="2000" dirty="0" smtClean="0"/>
                            <a:t>Obtuse angle</a:t>
                          </a:r>
                          <a:endParaRPr lang="en-US" sz="2000" dirty="0"/>
                        </a:p>
                      </a:txBody>
                      <a:tcPr anchor="ctr"/>
                    </a:tc>
                    <a:tc>
                      <a:txBody>
                        <a:bodyPr/>
                        <a:lstStyle/>
                        <a:p>
                          <a:pPr algn="ctr"/>
                          <a:r>
                            <a:rPr lang="en-US" sz="2000" dirty="0" smtClean="0"/>
                            <a:t>Right angle</a:t>
                          </a:r>
                          <a:endParaRPr lang="en-US" sz="2000" dirty="0"/>
                        </a:p>
                      </a:txBody>
                      <a:tcPr anchor="ctr"/>
                    </a:tc>
                    <a:tc>
                      <a:txBody>
                        <a:bodyPr/>
                        <a:lstStyle/>
                        <a:p>
                          <a:pPr algn="ctr"/>
                          <a:r>
                            <a:rPr lang="en-US" sz="2000" dirty="0" smtClean="0"/>
                            <a:t>Straight angle</a:t>
                          </a:r>
                          <a:endParaRPr lang="en-US" sz="2000" dirty="0"/>
                        </a:p>
                      </a:txBody>
                      <a:tcPr anchor="ctr"/>
                    </a:tc>
                  </a:tr>
                  <a:tr h="647700">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0</m:t>
                                </m:r>
                                <m:r>
                                  <a:rPr lang="en-US" sz="2000" b="0" i="1" smtClean="0">
                                    <a:latin typeface="Cambria Math" panose="02040503050406030204" pitchFamily="18" charset="0"/>
                                    <a:ea typeface="Cambria Math" panose="02040503050406030204" pitchFamily="18" charset="0"/>
                                  </a:rPr>
                                  <m:t>°&lt;</m:t>
                                </m:r>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&lt;90°</m:t>
                                </m:r>
                              </m:oMath>
                            </m:oMathPara>
                          </a14:m>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ea typeface="+mn-ea"/>
                                  </a:rPr>
                                  <m:t>90</m:t>
                                </m:r>
                                <m:r>
                                  <a:rPr lang="en-US" sz="2000" b="0" i="1" smtClean="0">
                                    <a:latin typeface="Cambria Math" panose="02040503050406030204" pitchFamily="18" charset="0"/>
                                    <a:ea typeface="Cambria Math" panose="02040503050406030204" pitchFamily="18" charset="0"/>
                                  </a:rPr>
                                  <m:t>°&lt;</m:t>
                                </m:r>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&lt;180°</m:t>
                                </m:r>
                              </m:oMath>
                            </m:oMathPara>
                          </a14:m>
                          <a:endParaRPr lang="en-US" sz="2000" dirty="0"/>
                        </a:p>
                        <a:p>
                          <a:pPr algn="ct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=90°</m:t>
                                </m:r>
                              </m:oMath>
                            </m:oMathPara>
                          </a14:m>
                          <a:endParaRPr lang="en-US" sz="2000" dirty="0"/>
                        </a:p>
                        <a:p>
                          <a:pPr algn="ct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ea typeface="Cambria Math" panose="02040503050406030204" pitchFamily="18" charset="0"/>
                                  </a:rPr>
                                  <m:t>𝑚</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𝐴</m:t>
                                </m:r>
                                <m:r>
                                  <a:rPr lang="en-US" sz="2000" b="0" i="1" smtClean="0">
                                    <a:latin typeface="Cambria Math" panose="02040503050406030204" pitchFamily="18" charset="0"/>
                                    <a:ea typeface="Cambria Math" panose="02040503050406030204" pitchFamily="18" charset="0"/>
                                  </a:rPr>
                                  <m:t>=180°</m:t>
                                </m:r>
                              </m:oMath>
                            </m:oMathPara>
                          </a14:m>
                          <a:endParaRPr lang="en-US" sz="2000" dirty="0"/>
                        </a:p>
                        <a:p>
                          <a:pPr algn="ctr"/>
                          <a:endParaRPr lang="en-US" sz="2000" dirty="0"/>
                        </a:p>
                      </a:txBody>
                      <a:tcPr anchor="ctr"/>
                    </a:tc>
                  </a:tr>
                  <a:tr h="23241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3704956380"/>
                  </p:ext>
                </p:extLst>
              </p:nvPr>
            </p:nvGraphicFramePr>
            <p:xfrm>
              <a:off x="1336675" y="2481790"/>
              <a:ext cx="9302752" cy="3648500"/>
            </p:xfrm>
            <a:graphic>
              <a:graphicData uri="http://schemas.openxmlformats.org/drawingml/2006/table">
                <a:tbl>
                  <a:tblPr firstRow="1" bandRow="1">
                    <a:tableStyleId>{5C22544A-7EE6-4342-B048-85BDC9FD1C3A}</a:tableStyleId>
                  </a:tblPr>
                  <a:tblGrid>
                    <a:gridCol w="2325688"/>
                    <a:gridCol w="2325688"/>
                    <a:gridCol w="2325688"/>
                    <a:gridCol w="2325688"/>
                  </a:tblGrid>
                  <a:tr h="623360">
                    <a:tc>
                      <a:txBody>
                        <a:bodyPr/>
                        <a:lstStyle/>
                        <a:p>
                          <a:pPr algn="ctr"/>
                          <a:r>
                            <a:rPr lang="en-US" sz="2000" dirty="0" smtClean="0"/>
                            <a:t>Acute</a:t>
                          </a:r>
                          <a:r>
                            <a:rPr lang="en-US" sz="2000" baseline="0" dirty="0" smtClean="0"/>
                            <a:t> angle</a:t>
                          </a:r>
                          <a:endParaRPr lang="en-US" sz="2000" dirty="0"/>
                        </a:p>
                      </a:txBody>
                      <a:tcPr anchor="ctr"/>
                    </a:tc>
                    <a:tc>
                      <a:txBody>
                        <a:bodyPr/>
                        <a:lstStyle/>
                        <a:p>
                          <a:pPr algn="ctr"/>
                          <a:r>
                            <a:rPr lang="en-US" sz="2000" dirty="0" smtClean="0"/>
                            <a:t>Obtuse angle</a:t>
                          </a:r>
                          <a:endParaRPr lang="en-US" sz="2000" dirty="0"/>
                        </a:p>
                      </a:txBody>
                      <a:tcPr anchor="ctr"/>
                    </a:tc>
                    <a:tc>
                      <a:txBody>
                        <a:bodyPr/>
                        <a:lstStyle/>
                        <a:p>
                          <a:pPr algn="ctr"/>
                          <a:r>
                            <a:rPr lang="en-US" sz="2000" dirty="0" smtClean="0"/>
                            <a:t>Right angle</a:t>
                          </a:r>
                          <a:endParaRPr lang="en-US" sz="2000" dirty="0"/>
                        </a:p>
                      </a:txBody>
                      <a:tcPr anchor="ctr"/>
                    </a:tc>
                    <a:tc>
                      <a:txBody>
                        <a:bodyPr/>
                        <a:lstStyle/>
                        <a:p>
                          <a:pPr algn="ctr"/>
                          <a:r>
                            <a:rPr lang="en-US" sz="2000" dirty="0" smtClean="0"/>
                            <a:t>Straight angle</a:t>
                          </a:r>
                          <a:endParaRPr lang="en-US" sz="2000" dirty="0"/>
                        </a:p>
                      </a:txBody>
                      <a:tcPr anchor="ctr"/>
                    </a:tc>
                  </a:tr>
                  <a:tr h="701040">
                    <a:tc>
                      <a:txBody>
                        <a:bodyPr/>
                        <a:lstStyle/>
                        <a:p>
                          <a:endParaRPr lang="en-US"/>
                        </a:p>
                      </a:txBody>
                      <a:tcPr anchor="ctr">
                        <a:blipFill rotWithShape="0">
                          <a:blip r:embed="rId2"/>
                          <a:stretch>
                            <a:fillRect l="-262" t="-89565" r="-300785" b="-333913"/>
                          </a:stretch>
                        </a:blipFill>
                      </a:tcPr>
                    </a:tc>
                    <a:tc>
                      <a:txBody>
                        <a:bodyPr/>
                        <a:lstStyle/>
                        <a:p>
                          <a:endParaRPr lang="en-US"/>
                        </a:p>
                      </a:txBody>
                      <a:tcPr anchor="ctr">
                        <a:blipFill rotWithShape="0">
                          <a:blip r:embed="rId2"/>
                          <a:stretch>
                            <a:fillRect l="-100262" t="-89565" r="-200785" b="-333913"/>
                          </a:stretch>
                        </a:blipFill>
                      </a:tcPr>
                    </a:tc>
                    <a:tc>
                      <a:txBody>
                        <a:bodyPr/>
                        <a:lstStyle/>
                        <a:p>
                          <a:endParaRPr lang="en-US"/>
                        </a:p>
                      </a:txBody>
                      <a:tcPr anchor="ctr">
                        <a:blipFill rotWithShape="0">
                          <a:blip r:embed="rId2"/>
                          <a:stretch>
                            <a:fillRect l="-200787" t="-89565" r="-101312" b="-333913"/>
                          </a:stretch>
                        </a:blipFill>
                      </a:tcPr>
                    </a:tc>
                    <a:tc>
                      <a:txBody>
                        <a:bodyPr/>
                        <a:lstStyle/>
                        <a:p>
                          <a:endParaRPr lang="en-US"/>
                        </a:p>
                      </a:txBody>
                      <a:tcPr anchor="ctr">
                        <a:blipFill rotWithShape="0">
                          <a:blip r:embed="rId2"/>
                          <a:stretch>
                            <a:fillRect l="-300000" t="-89565" r="-1047" b="-333913"/>
                          </a:stretch>
                        </a:blipFill>
                      </a:tcPr>
                    </a:tc>
                  </a:tr>
                  <a:tr h="23241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512494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Angles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97280" y="1902884"/>
                <a:ext cx="10058400" cy="4023360"/>
              </a:xfrm>
            </p:spPr>
            <p:txBody>
              <a:bodyPr/>
              <a:lstStyle/>
              <a:p>
                <a:pPr>
                  <a:buFont typeface="Arial" panose="020B0604020202020204" pitchFamily="34" charset="0"/>
                  <a:buChar char="•"/>
                </a:pPr>
                <a:r>
                  <a:rPr lang="en-US" b="1" dirty="0" smtClean="0"/>
                  <a:t> Postulate 4 – Angle Addition Postulate</a:t>
                </a:r>
              </a:p>
              <a:p>
                <a:pPr lvl="1">
                  <a:buFont typeface="Arial" panose="020B0604020202020204" pitchFamily="34" charset="0"/>
                  <a:buChar char="•"/>
                </a:pPr>
                <a:r>
                  <a:rPr lang="en-US" dirty="0" smtClean="0"/>
                  <a:t>If P is in the interior of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𝑅𝑆𝑇</m:t>
                    </m:r>
                  </m:oMath>
                </a14:m>
                <a:r>
                  <a:rPr lang="en-US" dirty="0" smtClean="0"/>
                  <a:t>, then the measure of </a:t>
                </a:r>
                <a14:m>
                  <m:oMath xmlns:m="http://schemas.openxmlformats.org/officeDocument/2006/math">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𝑅𝑆𝑇</m:t>
                    </m:r>
                  </m:oMath>
                </a14:m>
                <a:r>
                  <a:rPr lang="en-US" dirty="0" smtClean="0"/>
                  <a:t> is equal to the sum of the measure of </a:t>
                </a:r>
                <a14:m>
                  <m:oMath xmlns:m="http://schemas.openxmlformats.org/officeDocument/2006/math">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𝑅𝑆</m:t>
                    </m:r>
                    <m:r>
                      <a:rPr lang="en-US" b="0" i="1" smtClean="0">
                        <a:latin typeface="Cambria Math" panose="02040503050406030204" pitchFamily="18" charset="0"/>
                        <a:ea typeface="Cambria Math" panose="02040503050406030204" pitchFamily="18" charset="0"/>
                      </a:rPr>
                      <m:t>𝑃</m:t>
                    </m:r>
                  </m:oMath>
                </a14:m>
                <a:r>
                  <a:rPr lang="en-US" dirty="0" smtClean="0"/>
                  <a:t> and </a:t>
                </a:r>
                <a14:m>
                  <m:oMath xmlns:m="http://schemas.openxmlformats.org/officeDocument/2006/math">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𝑃𝑆𝑇</m:t>
                    </m:r>
                  </m:oMath>
                </a14:m>
                <a:r>
                  <a:rPr lang="en-US" dirty="0" smtClean="0"/>
                  <a:t>.</a:t>
                </a:r>
              </a:p>
              <a:p>
                <a:pPr lvl="1">
                  <a:buFont typeface="Arial" panose="020B0604020202020204" pitchFamily="34" charset="0"/>
                  <a:buChar char="•"/>
                </a:pPr>
                <a:endParaRPr lang="en-US" dirty="0"/>
              </a:p>
              <a:p>
                <a:pPr lvl="1">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𝑚</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𝑅𝑆𝑇</m:t>
                    </m:r>
                    <m:r>
                      <a:rPr lang="en-US" b="0" i="0"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𝑅𝑆𝑃</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𝑚</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𝑃𝑆𝑇</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97280" y="1902884"/>
                <a:ext cx="10058400" cy="4023360"/>
              </a:xfrm>
              <a:blipFill rotWithShape="0">
                <a:blip r:embed="rId2"/>
                <a:stretch>
                  <a:fillRect l="-1455" t="-1515"/>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7020" y="2736731"/>
            <a:ext cx="4518660" cy="3189513"/>
          </a:xfrm>
          <a:prstGeom prst="rect">
            <a:avLst/>
          </a:prstGeom>
        </p:spPr>
      </p:pic>
    </p:spTree>
    <p:extLst>
      <p:ext uri="{BB962C8B-B14F-4D97-AF65-F5344CB8AC3E}">
        <p14:creationId xmlns:p14="http://schemas.microsoft.com/office/powerpoint/2010/main" val="245688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Congruent Angles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Congruent angles</a:t>
            </a:r>
          </a:p>
          <a:p>
            <a:pPr lvl="1">
              <a:buFont typeface="Arial" panose="020B0604020202020204" pitchFamily="34" charset="0"/>
              <a:buChar char="•"/>
            </a:pPr>
            <a:r>
              <a:rPr lang="en-US" dirty="0" smtClean="0"/>
              <a:t>Two angles are congruent if they have the same measure</a:t>
            </a:r>
          </a:p>
          <a:p>
            <a:pPr marL="201168" lvl="1" indent="0">
              <a:buNone/>
            </a:pPr>
            <a:endParaRPr lang="en-US" dirty="0"/>
          </a:p>
          <a:p>
            <a:pPr marL="201168" lvl="1" indent="0">
              <a:buNone/>
            </a:pPr>
            <a:endParaRPr lang="en-US" dirty="0"/>
          </a:p>
        </p:txBody>
      </p:sp>
      <mc:AlternateContent xmlns:mc="http://schemas.openxmlformats.org/markup-compatibility/2006">
        <mc:Choice xmlns:a14="http://schemas.microsoft.com/office/drawing/2010/main" Requires="a14">
          <p:graphicFrame>
            <p:nvGraphicFramePr>
              <p:cNvPr id="4" name="Table 3"/>
              <p:cNvGraphicFramePr>
                <a:graphicFrameLocks noGrp="1"/>
              </p:cNvGraphicFramePr>
              <p:nvPr>
                <p:extLst>
                  <p:ext uri="{D42A27DB-BD31-4B8C-83A1-F6EECF244321}">
                    <p14:modId xmlns:p14="http://schemas.microsoft.com/office/powerpoint/2010/main" val="1972398550"/>
                  </p:ext>
                </p:extLst>
              </p:nvPr>
            </p:nvGraphicFramePr>
            <p:xfrm>
              <a:off x="1851025" y="2748491"/>
              <a:ext cx="8128000" cy="3052233"/>
            </p:xfrm>
            <a:graphic>
              <a:graphicData uri="http://schemas.openxmlformats.org/drawingml/2006/table">
                <a:tbl>
                  <a:tblPr firstRow="1" bandRow="1">
                    <a:tableStyleId>{5C22544A-7EE6-4342-B048-85BDC9FD1C3A}</a:tableStyleId>
                  </a:tblPr>
                  <a:tblGrid>
                    <a:gridCol w="4064000"/>
                    <a:gridCol w="4064000"/>
                  </a:tblGrid>
                  <a:tr h="1017411">
                    <a:tc>
                      <a:txBody>
                        <a:bodyPr/>
                        <a:lstStyle/>
                        <a:p>
                          <a:pPr algn="ctr"/>
                          <a:r>
                            <a:rPr lang="en-US" sz="2400" dirty="0" smtClean="0"/>
                            <a:t>Angle measure are</a:t>
                          </a:r>
                          <a:r>
                            <a:rPr lang="en-US" sz="2400" baseline="0" dirty="0" smtClean="0"/>
                            <a:t> equal.</a:t>
                          </a:r>
                          <a:endParaRPr lang="en-US" sz="2400" dirty="0"/>
                        </a:p>
                      </a:txBody>
                      <a:tcPr anchor="ctr"/>
                    </a:tc>
                    <a:tc>
                      <a:txBody>
                        <a:bodyPr/>
                        <a:lstStyle/>
                        <a:p>
                          <a:pPr algn="ctr"/>
                          <a:r>
                            <a:rPr lang="en-US" sz="2400" dirty="0" smtClean="0"/>
                            <a:t>Angles are congruent.</a:t>
                          </a:r>
                          <a:endParaRPr lang="en-US" sz="2400" dirty="0"/>
                        </a:p>
                      </a:txBody>
                      <a:tcPr anchor="ctr"/>
                    </a:tc>
                  </a:tr>
                  <a:tr h="1017411">
                    <a:tc>
                      <a:txBody>
                        <a:bodyPr/>
                        <a:lstStyle/>
                        <a:p>
                          <a:pPr algn="ct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𝑚</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𝐴</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𝑚</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m:t>
                                </m:r>
                              </m:oMath>
                            </m:oMathPara>
                          </a14:m>
                          <a:endParaRPr lang="en-US" sz="2400"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𝐴</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𝐵</m:t>
                                </m:r>
                              </m:oMath>
                            </m:oMathPara>
                          </a14:m>
                          <a:endParaRPr lang="en-US" sz="2400" dirty="0"/>
                        </a:p>
                      </a:txBody>
                      <a:tcPr anchor="ctr"/>
                    </a:tc>
                  </a:tr>
                  <a:tr h="1017411">
                    <a:tc>
                      <a:txBody>
                        <a:bodyPr/>
                        <a:lstStyle/>
                        <a:p>
                          <a:pPr algn="ctr"/>
                          <a:r>
                            <a:rPr lang="en-US" sz="2400" dirty="0" smtClean="0"/>
                            <a:t>“is equal to”</a:t>
                          </a:r>
                          <a:endParaRPr lang="en-US" sz="2400" dirty="0"/>
                        </a:p>
                      </a:txBody>
                      <a:tcPr anchor="ctr"/>
                    </a:tc>
                    <a:tc>
                      <a:txBody>
                        <a:bodyPr/>
                        <a:lstStyle/>
                        <a:p>
                          <a:pPr algn="ctr"/>
                          <a:r>
                            <a:rPr lang="en-US" sz="2400" dirty="0" smtClean="0"/>
                            <a:t>“is congruent to”</a:t>
                          </a:r>
                          <a:endParaRPr lang="en-US" sz="2400" dirty="0"/>
                        </a:p>
                      </a:txBody>
                      <a:tcPr anchor="ctr"/>
                    </a:tc>
                  </a:tr>
                </a:tbl>
              </a:graphicData>
            </a:graphic>
          </p:graphicFrame>
        </mc:Choice>
        <mc:Fallback>
          <p:graphicFrame>
            <p:nvGraphicFramePr>
              <p:cNvPr id="4" name="Table 3"/>
              <p:cNvGraphicFramePr>
                <a:graphicFrameLocks noGrp="1"/>
              </p:cNvGraphicFramePr>
              <p:nvPr>
                <p:extLst>
                  <p:ext uri="{D42A27DB-BD31-4B8C-83A1-F6EECF244321}">
                    <p14:modId xmlns:p14="http://schemas.microsoft.com/office/powerpoint/2010/main" val="1972398550"/>
                  </p:ext>
                </p:extLst>
              </p:nvPr>
            </p:nvGraphicFramePr>
            <p:xfrm>
              <a:off x="1851025" y="2748491"/>
              <a:ext cx="8128000" cy="3052233"/>
            </p:xfrm>
            <a:graphic>
              <a:graphicData uri="http://schemas.openxmlformats.org/drawingml/2006/table">
                <a:tbl>
                  <a:tblPr firstRow="1" bandRow="1">
                    <a:tableStyleId>{5C22544A-7EE6-4342-B048-85BDC9FD1C3A}</a:tableStyleId>
                  </a:tblPr>
                  <a:tblGrid>
                    <a:gridCol w="4064000"/>
                    <a:gridCol w="4064000"/>
                  </a:tblGrid>
                  <a:tr h="1017411">
                    <a:tc>
                      <a:txBody>
                        <a:bodyPr/>
                        <a:lstStyle/>
                        <a:p>
                          <a:pPr algn="ctr"/>
                          <a:r>
                            <a:rPr lang="en-US" sz="2400" dirty="0" smtClean="0"/>
                            <a:t>Angle measure are</a:t>
                          </a:r>
                          <a:r>
                            <a:rPr lang="en-US" sz="2400" baseline="0" dirty="0" smtClean="0"/>
                            <a:t> equal.</a:t>
                          </a:r>
                          <a:endParaRPr lang="en-US" sz="2400" dirty="0"/>
                        </a:p>
                      </a:txBody>
                      <a:tcPr anchor="ctr"/>
                    </a:tc>
                    <a:tc>
                      <a:txBody>
                        <a:bodyPr/>
                        <a:lstStyle/>
                        <a:p>
                          <a:pPr algn="ctr"/>
                          <a:r>
                            <a:rPr lang="en-US" sz="2400" dirty="0" smtClean="0"/>
                            <a:t>Angles are congruent.</a:t>
                          </a:r>
                          <a:endParaRPr lang="en-US" sz="2400" dirty="0"/>
                        </a:p>
                      </a:txBody>
                      <a:tcPr anchor="ctr"/>
                    </a:tc>
                  </a:tr>
                  <a:tr h="1017411">
                    <a:tc>
                      <a:txBody>
                        <a:bodyPr/>
                        <a:lstStyle/>
                        <a:p>
                          <a:endParaRPr lang="en-US"/>
                        </a:p>
                      </a:txBody>
                      <a:tcPr anchor="ctr">
                        <a:blipFill rotWithShape="0">
                          <a:blip r:embed="rId2"/>
                          <a:stretch>
                            <a:fillRect l="-150" t="-100000" r="-100750" b="-100595"/>
                          </a:stretch>
                        </a:blipFill>
                      </a:tcPr>
                    </a:tc>
                    <a:tc>
                      <a:txBody>
                        <a:bodyPr/>
                        <a:lstStyle/>
                        <a:p>
                          <a:endParaRPr lang="en-US"/>
                        </a:p>
                      </a:txBody>
                      <a:tcPr anchor="ctr">
                        <a:blipFill rotWithShape="0">
                          <a:blip r:embed="rId2"/>
                          <a:stretch>
                            <a:fillRect l="-100150" t="-100000" r="-750" b="-100595"/>
                          </a:stretch>
                        </a:blipFill>
                      </a:tcPr>
                    </a:tc>
                  </a:tr>
                  <a:tr h="1017411">
                    <a:tc>
                      <a:txBody>
                        <a:bodyPr/>
                        <a:lstStyle/>
                        <a:p>
                          <a:pPr algn="ctr"/>
                          <a:r>
                            <a:rPr lang="en-US" sz="2400" dirty="0" smtClean="0"/>
                            <a:t>“is equal to”</a:t>
                          </a:r>
                          <a:endParaRPr lang="en-US" sz="2400" dirty="0"/>
                        </a:p>
                      </a:txBody>
                      <a:tcPr anchor="ctr"/>
                    </a:tc>
                    <a:tc>
                      <a:txBody>
                        <a:bodyPr/>
                        <a:lstStyle/>
                        <a:p>
                          <a:pPr algn="ctr"/>
                          <a:r>
                            <a:rPr lang="en-US" sz="2400" dirty="0" smtClean="0"/>
                            <a:t>“is congruent to”</a:t>
                          </a:r>
                          <a:endParaRPr lang="en-US" sz="2400" dirty="0"/>
                        </a:p>
                      </a:txBody>
                      <a:tcPr anchor="ctr"/>
                    </a:tc>
                  </a:tr>
                </a:tbl>
              </a:graphicData>
            </a:graphic>
          </p:graphicFrame>
        </mc:Fallback>
      </mc:AlternateContent>
    </p:spTree>
    <p:extLst>
      <p:ext uri="{BB962C8B-B14F-4D97-AF65-F5344CB8AC3E}">
        <p14:creationId xmlns:p14="http://schemas.microsoft.com/office/powerpoint/2010/main" val="198300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 of Alexandria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1" dirty="0" smtClean="0"/>
              <a:t>Euclid</a:t>
            </a:r>
          </a:p>
          <a:p>
            <a:pPr lvl="1">
              <a:buFont typeface="Arial" panose="020B0604020202020204" pitchFamily="34" charset="0"/>
              <a:buChar char="•"/>
            </a:pPr>
            <a:r>
              <a:rPr lang="en-US" dirty="0" smtClean="0"/>
              <a:t>born circa 300 B.C. in Greece</a:t>
            </a:r>
          </a:p>
          <a:p>
            <a:pPr lvl="1">
              <a:buFont typeface="Arial" panose="020B0604020202020204" pitchFamily="34" charset="0"/>
              <a:buChar char="•"/>
            </a:pPr>
            <a:r>
              <a:rPr lang="en-US" dirty="0" smtClean="0"/>
              <a:t>Best known for book called, </a:t>
            </a:r>
            <a:r>
              <a:rPr lang="en-US" i="1" dirty="0" smtClean="0"/>
              <a:t>Elements</a:t>
            </a:r>
            <a:endParaRPr lang="en-US" dirty="0" smtClean="0"/>
          </a:p>
          <a:p>
            <a:endParaRPr lang="en-US" dirty="0"/>
          </a:p>
        </p:txBody>
      </p:sp>
      <p:pic>
        <p:nvPicPr>
          <p:cNvPr id="1028" name="Picture 4" descr="http://healdsburg-freemason.com/wp-content/uploads/2012/10/euclid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0617" y="3011594"/>
            <a:ext cx="23717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023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Angle Bisector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Angle bisector</a:t>
            </a:r>
          </a:p>
          <a:p>
            <a:pPr lvl="1">
              <a:buFont typeface="Arial" panose="020B0604020202020204" pitchFamily="34" charset="0"/>
              <a:buChar char="•"/>
            </a:pPr>
            <a:r>
              <a:rPr lang="en-US" dirty="0" smtClean="0"/>
              <a:t>Ray that divides an angle into two angles that are congruent (same measure)</a:t>
            </a:r>
          </a:p>
          <a:p>
            <a:pPr lvl="1">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r>
              <a:rPr lang="en-US" dirty="0"/>
              <a:t> </a:t>
            </a:r>
            <a:r>
              <a:rPr lang="en-US" dirty="0" smtClean="0"/>
              <a:t>Steps for constructing angle bisector</a:t>
            </a:r>
          </a:p>
          <a:p>
            <a:pPr marL="544068" lvl="1" indent="-342900">
              <a:buFont typeface="+mj-lt"/>
              <a:buAutoNum type="arabicPeriod"/>
            </a:pPr>
            <a:r>
              <a:rPr lang="en-US" dirty="0" smtClean="0"/>
              <a:t> </a:t>
            </a:r>
          </a:p>
          <a:p>
            <a:pPr marL="544068" lvl="1" indent="-342900">
              <a:buFont typeface="+mj-lt"/>
              <a:buAutoNum type="arabicPeriod"/>
            </a:pPr>
            <a:r>
              <a:rPr lang="en-US" dirty="0"/>
              <a:t> </a:t>
            </a:r>
            <a:endParaRPr lang="en-US" dirty="0" smtClean="0"/>
          </a:p>
          <a:p>
            <a:pPr marL="544068" lvl="1" indent="-342900">
              <a:buFont typeface="+mj-lt"/>
              <a:buAutoNum type="arabicPeriod"/>
            </a:pPr>
            <a:r>
              <a:rPr lang="en-US" dirty="0"/>
              <a:t> </a:t>
            </a:r>
            <a:endParaRPr lang="en-US" dirty="0" smtClean="0"/>
          </a:p>
          <a:p>
            <a:pPr marL="544068" lvl="1" indent="-342900">
              <a:buFont typeface="+mj-lt"/>
              <a:buAutoNum type="arabicPeriod"/>
            </a:pPr>
            <a:r>
              <a:rPr lang="en-US" dirty="0"/>
              <a:t> </a:t>
            </a:r>
            <a:endParaRPr lang="en-US" dirty="0" smtClean="0"/>
          </a:p>
          <a:p>
            <a:pPr marL="544068" lvl="1" indent="-342900">
              <a:buFont typeface="+mj-lt"/>
              <a:buAutoNum type="arabicPeriod"/>
            </a:pPr>
            <a:r>
              <a:rPr lang="en-US" dirty="0"/>
              <a:t> </a:t>
            </a:r>
          </a:p>
          <a:p>
            <a:pPr marL="544068" lvl="1" indent="-342900">
              <a:buFont typeface="+mj-lt"/>
              <a:buAutoNum type="arabicPeriod"/>
            </a:pPr>
            <a:endParaRPr lang="en-US" dirty="0"/>
          </a:p>
        </p:txBody>
      </p:sp>
    </p:spTree>
    <p:extLst>
      <p:ext uri="{BB962C8B-B14F-4D97-AF65-F5344CB8AC3E}">
        <p14:creationId xmlns:p14="http://schemas.microsoft.com/office/powerpoint/2010/main" val="1790834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 Describe Angle Pair Relationships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Complementary angles</a:t>
            </a:r>
          </a:p>
          <a:p>
            <a:pPr lvl="1">
              <a:buFont typeface="Arial" panose="020B0604020202020204" pitchFamily="34" charset="0"/>
              <a:buChar char="•"/>
            </a:pPr>
            <a:r>
              <a:rPr lang="en-US" dirty="0" smtClean="0"/>
              <a:t>Two angles are complementary if sum of their angle measures is 90°</a:t>
            </a:r>
          </a:p>
          <a:p>
            <a:pPr lvl="1">
              <a:buFont typeface="Arial" panose="020B0604020202020204" pitchFamily="34" charset="0"/>
              <a:buChar char="•"/>
            </a:pPr>
            <a:r>
              <a:rPr lang="en-US" dirty="0" smtClean="0"/>
              <a:t>Each angle is </a:t>
            </a:r>
            <a:r>
              <a:rPr lang="en-US" i="1" dirty="0" smtClean="0"/>
              <a:t>complement</a:t>
            </a:r>
            <a:r>
              <a:rPr lang="en-US" dirty="0" smtClean="0"/>
              <a:t> of other</a:t>
            </a:r>
          </a:p>
          <a:p>
            <a:pPr>
              <a:buFont typeface="Arial" panose="020B0604020202020204" pitchFamily="34" charset="0"/>
              <a:buChar char="•"/>
            </a:pPr>
            <a:endParaRPr lang="en-US" dirty="0"/>
          </a:p>
          <a:p>
            <a:pPr>
              <a:buFont typeface="Arial" panose="020B0604020202020204" pitchFamily="34" charset="0"/>
              <a:buChar char="•"/>
            </a:pPr>
            <a:r>
              <a:rPr lang="en-US" dirty="0" smtClean="0"/>
              <a:t> </a:t>
            </a:r>
            <a:r>
              <a:rPr lang="en-US" b="1" dirty="0" smtClean="0"/>
              <a:t>Supplementary angles</a:t>
            </a:r>
          </a:p>
          <a:p>
            <a:pPr lvl="1">
              <a:buFont typeface="Arial" panose="020B0604020202020204" pitchFamily="34" charset="0"/>
              <a:buChar char="•"/>
            </a:pPr>
            <a:r>
              <a:rPr lang="en-US" dirty="0" smtClean="0"/>
              <a:t>Two angles are supplementary if sum of their angle measures is 180°</a:t>
            </a:r>
          </a:p>
          <a:p>
            <a:pPr lvl="1">
              <a:buFont typeface="Arial" panose="020B0604020202020204" pitchFamily="34" charset="0"/>
              <a:buChar char="•"/>
            </a:pPr>
            <a:r>
              <a:rPr lang="en-US" dirty="0" smtClean="0"/>
              <a:t>Each angle is </a:t>
            </a:r>
            <a:r>
              <a:rPr lang="en-US" i="1" dirty="0" smtClean="0"/>
              <a:t>supplement</a:t>
            </a:r>
            <a:r>
              <a:rPr lang="en-US" dirty="0" smtClean="0"/>
              <a:t> of other</a:t>
            </a:r>
          </a:p>
          <a:p>
            <a:pPr>
              <a:buFont typeface="Arial" panose="020B0604020202020204" pitchFamily="34" charset="0"/>
              <a:buChar char="•"/>
            </a:pPr>
            <a:endParaRPr lang="en-US" dirty="0"/>
          </a:p>
          <a:p>
            <a:pPr>
              <a:buFont typeface="Arial" panose="020B0604020202020204" pitchFamily="34" charset="0"/>
              <a:buChar char="•"/>
            </a:pPr>
            <a:r>
              <a:rPr lang="en-US" dirty="0" smtClean="0"/>
              <a:t> Complementary and supplementary angles can be both </a:t>
            </a:r>
            <a:r>
              <a:rPr lang="en-US" i="1" dirty="0" smtClean="0"/>
              <a:t>adjacent angles </a:t>
            </a:r>
            <a:r>
              <a:rPr lang="en-US" dirty="0" smtClean="0"/>
              <a:t>or </a:t>
            </a:r>
            <a:r>
              <a:rPr lang="en-US" i="1" dirty="0" smtClean="0"/>
              <a:t>nonadjacent angles</a:t>
            </a:r>
            <a:endParaRPr lang="en-US" dirty="0"/>
          </a:p>
        </p:txBody>
      </p:sp>
    </p:spTree>
    <p:extLst>
      <p:ext uri="{BB962C8B-B14F-4D97-AF65-F5344CB8AC3E}">
        <p14:creationId xmlns:p14="http://schemas.microsoft.com/office/powerpoint/2010/main" val="367126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Angle Pairs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b="1" dirty="0" smtClean="0"/>
              <a:t>Linear pair</a:t>
            </a:r>
          </a:p>
          <a:p>
            <a:pPr lvl="1">
              <a:buFont typeface="Arial" panose="020B0604020202020204" pitchFamily="34" charset="0"/>
              <a:buChar char="•"/>
            </a:pPr>
            <a:r>
              <a:rPr lang="en-US" dirty="0" smtClean="0"/>
              <a:t>Two adjacent angles whose </a:t>
            </a:r>
            <a:r>
              <a:rPr lang="en-US" dirty="0" err="1" smtClean="0"/>
              <a:t>noncommon</a:t>
            </a:r>
            <a:r>
              <a:rPr lang="en-US" dirty="0" smtClean="0"/>
              <a:t> sides are opposite rays</a:t>
            </a:r>
          </a:p>
          <a:p>
            <a:pPr lvl="1">
              <a:buFont typeface="Arial" panose="020B0604020202020204" pitchFamily="34" charset="0"/>
              <a:buChar char="•"/>
            </a:pPr>
            <a:r>
              <a:rPr lang="en-US" dirty="0" smtClean="0"/>
              <a:t>Angles are supplementary</a:t>
            </a:r>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 </a:t>
            </a:r>
            <a:r>
              <a:rPr lang="en-US" b="1" dirty="0" smtClean="0"/>
              <a:t>Vertical angles</a:t>
            </a:r>
          </a:p>
          <a:p>
            <a:pPr lvl="1">
              <a:buFont typeface="Arial" panose="020B0604020202020204" pitchFamily="34" charset="0"/>
              <a:buChar char="•"/>
            </a:pPr>
            <a:r>
              <a:rPr lang="en-US" dirty="0" smtClean="0"/>
              <a:t>Two angles whose sides form two pairs of opposite rays</a:t>
            </a:r>
            <a:endParaRPr lang="en-US" dirty="0"/>
          </a:p>
        </p:txBody>
      </p:sp>
    </p:spTree>
    <p:extLst>
      <p:ext uri="{BB962C8B-B14F-4D97-AF65-F5344CB8AC3E}">
        <p14:creationId xmlns:p14="http://schemas.microsoft.com/office/powerpoint/2010/main" val="414657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 Classify Polygons</a:t>
            </a:r>
            <a:endParaRPr lang="en-US" dirty="0"/>
          </a:p>
        </p:txBody>
      </p:sp>
      <p:sp>
        <p:nvSpPr>
          <p:cNvPr id="3" name="Content Placeholder 2"/>
          <p:cNvSpPr>
            <a:spLocks noGrp="1"/>
          </p:cNvSpPr>
          <p:nvPr>
            <p:ph idx="1"/>
          </p:nvPr>
        </p:nvSpPr>
        <p:spPr/>
        <p:txBody>
          <a:bodyPr/>
          <a:lstStyle/>
          <a:p>
            <a:r>
              <a:rPr lang="en-US" dirty="0" smtClean="0"/>
              <a:t>In geometry, a figure that lies in a plane is called a </a:t>
            </a:r>
            <a:r>
              <a:rPr lang="en-US" i="1" dirty="0" smtClean="0"/>
              <a:t>plane figure</a:t>
            </a:r>
          </a:p>
          <a:p>
            <a:pPr>
              <a:buFont typeface="Arial" panose="020B0604020202020204" pitchFamily="34" charset="0"/>
              <a:buChar char="•"/>
            </a:pPr>
            <a:r>
              <a:rPr lang="en-US" b="1" dirty="0"/>
              <a:t> </a:t>
            </a:r>
            <a:r>
              <a:rPr lang="en-US" b="1" dirty="0" smtClean="0"/>
              <a:t>Polygon</a:t>
            </a:r>
          </a:p>
          <a:p>
            <a:pPr lvl="1">
              <a:buFont typeface="Arial" panose="020B0604020202020204" pitchFamily="34" charset="0"/>
              <a:buChar char="•"/>
            </a:pPr>
            <a:r>
              <a:rPr lang="en-US" dirty="0" smtClean="0"/>
              <a:t>Closed plane figure with following properties</a:t>
            </a:r>
          </a:p>
          <a:p>
            <a:pPr marL="726948" lvl="2" indent="-342900">
              <a:buFont typeface="+mj-lt"/>
              <a:buAutoNum type="arabicPeriod"/>
            </a:pPr>
            <a:r>
              <a:rPr lang="en-US" dirty="0" smtClean="0"/>
              <a:t>Formed by three or more line segments called </a:t>
            </a:r>
            <a:r>
              <a:rPr lang="en-US" u="sng" dirty="0" smtClean="0"/>
              <a:t>sides</a:t>
            </a:r>
            <a:endParaRPr lang="en-US" dirty="0" smtClean="0"/>
          </a:p>
          <a:p>
            <a:pPr marL="726948" lvl="2" indent="-342900">
              <a:buFont typeface="+mj-lt"/>
              <a:buAutoNum type="arabicPeriod"/>
            </a:pPr>
            <a:r>
              <a:rPr lang="en-US" dirty="0" smtClean="0"/>
              <a:t>Each side intersects exactly two sides, one at each endpoint</a:t>
            </a:r>
          </a:p>
          <a:p>
            <a:pPr marL="726948" lvl="2" indent="-342900">
              <a:buFont typeface="+mj-lt"/>
              <a:buAutoNum type="arabicPeriod"/>
            </a:pPr>
            <a:r>
              <a:rPr lang="en-US" dirty="0" smtClean="0"/>
              <a:t>No two sides with a common endpoint are collinear</a:t>
            </a:r>
          </a:p>
          <a:p>
            <a:pPr>
              <a:buFont typeface="Arial" panose="020B0604020202020204" pitchFamily="34" charset="0"/>
              <a:buChar char="•"/>
            </a:pPr>
            <a:endParaRPr lang="en-US" b="1" dirty="0"/>
          </a:p>
          <a:p>
            <a:pPr>
              <a:buFont typeface="Arial" panose="020B0604020202020204" pitchFamily="34" charset="0"/>
              <a:buChar char="•"/>
            </a:pPr>
            <a:r>
              <a:rPr lang="en-US" b="1" dirty="0" smtClean="0"/>
              <a:t> Vertex of a polygon</a:t>
            </a:r>
          </a:p>
          <a:p>
            <a:pPr lvl="1">
              <a:buFont typeface="Arial" panose="020B0604020202020204" pitchFamily="34" charset="0"/>
              <a:buChar char="•"/>
            </a:pPr>
            <a:r>
              <a:rPr lang="en-US" dirty="0" smtClean="0"/>
              <a:t>Endpoint of each side is called vertex (plural is </a:t>
            </a:r>
            <a:r>
              <a:rPr lang="en-US" i="1" dirty="0" smtClean="0"/>
              <a:t>vertices</a:t>
            </a:r>
            <a:r>
              <a:rPr lang="en-US" dirty="0" smtClean="0"/>
              <a:t>)</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Polygon can be named by listing vertices in consecutive order</a:t>
            </a:r>
          </a:p>
          <a:p>
            <a:endParaRPr lang="en-US" dirty="0"/>
          </a:p>
        </p:txBody>
      </p:sp>
    </p:spTree>
    <p:extLst>
      <p:ext uri="{BB962C8B-B14F-4D97-AF65-F5344CB8AC3E}">
        <p14:creationId xmlns:p14="http://schemas.microsoft.com/office/powerpoint/2010/main" val="3241403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Convex or Concave?</a:t>
            </a:r>
            <a:endParaRPr lang="en-US" dirty="0"/>
          </a:p>
        </p:txBody>
      </p:sp>
      <p:sp>
        <p:nvSpPr>
          <p:cNvPr id="3" name="Content Placeholder 2"/>
          <p:cNvSpPr>
            <a:spLocks noGrp="1"/>
          </p:cNvSpPr>
          <p:nvPr>
            <p:ph idx="1"/>
          </p:nvPr>
        </p:nvSpPr>
        <p:spPr/>
        <p:txBody>
          <a:bodyPr/>
          <a:lstStyle/>
          <a:p>
            <a:r>
              <a:rPr lang="en-US" dirty="0" smtClean="0"/>
              <a:t>A polygon can either be convex or concave</a:t>
            </a:r>
          </a:p>
          <a:p>
            <a:pPr>
              <a:buFont typeface="Arial" panose="020B0604020202020204" pitchFamily="34" charset="0"/>
              <a:buChar char="•"/>
            </a:pPr>
            <a:r>
              <a:rPr lang="en-US" b="1" dirty="0"/>
              <a:t> </a:t>
            </a:r>
            <a:r>
              <a:rPr lang="en-US" b="1" dirty="0" smtClean="0"/>
              <a:t>Convex polygon</a:t>
            </a:r>
          </a:p>
          <a:p>
            <a:pPr lvl="1">
              <a:buFont typeface="Arial" panose="020B0604020202020204" pitchFamily="34" charset="0"/>
              <a:buChar char="•"/>
            </a:pPr>
            <a:r>
              <a:rPr lang="en-US" dirty="0" smtClean="0"/>
              <a:t>No line that contains a side of polygon contains a point in the interior of polygon</a:t>
            </a:r>
          </a:p>
          <a:p>
            <a:pPr>
              <a:buFont typeface="Arial" panose="020B0604020202020204" pitchFamily="34" charset="0"/>
              <a:buChar char="•"/>
            </a:pPr>
            <a:endParaRPr lang="en-US" dirty="0"/>
          </a:p>
          <a:p>
            <a:pPr>
              <a:buFont typeface="Arial" panose="020B0604020202020204" pitchFamily="34" charset="0"/>
              <a:buChar char="•"/>
            </a:pPr>
            <a:r>
              <a:rPr lang="en-US" b="1" dirty="0" smtClean="0"/>
              <a:t> Concave polygon</a:t>
            </a:r>
          </a:p>
          <a:p>
            <a:pPr lvl="1">
              <a:buFont typeface="Arial" panose="020B0604020202020204" pitchFamily="34" charset="0"/>
              <a:buChar char="•"/>
            </a:pPr>
            <a:r>
              <a:rPr lang="en-US" dirty="0" smtClean="0"/>
              <a:t>Polygons that are </a:t>
            </a:r>
            <a:r>
              <a:rPr lang="en-US" i="1" dirty="0" err="1" smtClean="0"/>
              <a:t>nonconvex</a:t>
            </a:r>
            <a:endParaRPr lang="en-US" i="1" dirty="0" smtClean="0"/>
          </a:p>
          <a:p>
            <a:pPr lvl="1">
              <a:buFont typeface="Arial" panose="020B0604020202020204" pitchFamily="34" charset="0"/>
              <a:buChar char="•"/>
            </a:pPr>
            <a:r>
              <a:rPr lang="en-US" dirty="0" smtClean="0"/>
              <a:t>Sides of polygon extend to interior of polygon</a:t>
            </a:r>
          </a:p>
          <a:p>
            <a:pPr marL="0" indent="0">
              <a:buNone/>
            </a:pPr>
            <a:endParaRPr lang="en-US" dirty="0"/>
          </a:p>
        </p:txBody>
      </p:sp>
    </p:spTree>
    <p:extLst>
      <p:ext uri="{BB962C8B-B14F-4D97-AF65-F5344CB8AC3E}">
        <p14:creationId xmlns:p14="http://schemas.microsoft.com/office/powerpoint/2010/main" val="1775207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 Polygons</a:t>
            </a:r>
            <a:endParaRPr lang="en-US" dirty="0"/>
          </a:p>
        </p:txBody>
      </p:sp>
      <p:sp>
        <p:nvSpPr>
          <p:cNvPr id="3" name="Content Placeholder 2"/>
          <p:cNvSpPr>
            <a:spLocks noGrp="1"/>
          </p:cNvSpPr>
          <p:nvPr>
            <p:ph idx="1"/>
          </p:nvPr>
        </p:nvSpPr>
        <p:spPr/>
        <p:txBody>
          <a:bodyPr/>
          <a:lstStyle/>
          <a:p>
            <a:r>
              <a:rPr lang="en-US" dirty="0" smtClean="0"/>
              <a:t>Polygons are named by the number of sides it has</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19001363"/>
              </p:ext>
            </p:extLst>
          </p:nvPr>
        </p:nvGraphicFramePr>
        <p:xfrm>
          <a:off x="1097280" y="2215091"/>
          <a:ext cx="4035426" cy="4079240"/>
        </p:xfrm>
        <a:graphic>
          <a:graphicData uri="http://schemas.openxmlformats.org/drawingml/2006/table">
            <a:tbl>
              <a:tblPr firstRow="1" bandRow="1">
                <a:tableStyleId>{5C22544A-7EE6-4342-B048-85BDC9FD1C3A}</a:tableStyleId>
              </a:tblPr>
              <a:tblGrid>
                <a:gridCol w="2017713"/>
                <a:gridCol w="2017713"/>
              </a:tblGrid>
              <a:tr h="370840">
                <a:tc>
                  <a:txBody>
                    <a:bodyPr/>
                    <a:lstStyle/>
                    <a:p>
                      <a:pPr algn="ctr"/>
                      <a:r>
                        <a:rPr lang="en-US" dirty="0" smtClean="0"/>
                        <a:t>Number of Sides</a:t>
                      </a:r>
                      <a:endParaRPr lang="en-US" dirty="0"/>
                    </a:p>
                  </a:txBody>
                  <a:tcPr/>
                </a:tc>
                <a:tc>
                  <a:txBody>
                    <a:bodyPr/>
                    <a:lstStyle/>
                    <a:p>
                      <a:pPr algn="ctr"/>
                      <a:r>
                        <a:rPr lang="en-US" dirty="0" smtClean="0"/>
                        <a:t>Type of Polygon</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Triangle</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Quadrilateral</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Pentagon</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Hexagon</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Heptagon</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Octagon</a:t>
                      </a:r>
                      <a:endParaRPr lang="en-US" dirty="0"/>
                    </a:p>
                  </a:txBody>
                  <a:tcPr/>
                </a:tc>
              </a:tr>
              <a:tr h="370840">
                <a:tc>
                  <a:txBody>
                    <a:bodyPr/>
                    <a:lstStyle/>
                    <a:p>
                      <a:pPr algn="ctr"/>
                      <a:r>
                        <a:rPr lang="en-US" dirty="0" smtClean="0"/>
                        <a:t>9</a:t>
                      </a:r>
                      <a:endParaRPr lang="en-US" dirty="0"/>
                    </a:p>
                  </a:txBody>
                  <a:tcPr/>
                </a:tc>
                <a:tc>
                  <a:txBody>
                    <a:bodyPr/>
                    <a:lstStyle/>
                    <a:p>
                      <a:pPr algn="ctr"/>
                      <a:r>
                        <a:rPr lang="en-US" dirty="0" smtClean="0"/>
                        <a:t>Nonagon</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Decagon</a:t>
                      </a:r>
                      <a:endParaRPr lang="en-US" dirty="0"/>
                    </a:p>
                  </a:txBody>
                  <a:tcPr/>
                </a:tc>
              </a:tr>
              <a:tr h="370840">
                <a:tc>
                  <a:txBody>
                    <a:bodyPr/>
                    <a:lstStyle/>
                    <a:p>
                      <a:pPr algn="ctr"/>
                      <a:r>
                        <a:rPr lang="en-US" dirty="0" smtClean="0"/>
                        <a:t>12</a:t>
                      </a:r>
                      <a:endParaRPr lang="en-US" dirty="0"/>
                    </a:p>
                  </a:txBody>
                  <a:tcPr/>
                </a:tc>
                <a:tc>
                  <a:txBody>
                    <a:bodyPr/>
                    <a:lstStyle/>
                    <a:p>
                      <a:pPr algn="ctr"/>
                      <a:r>
                        <a:rPr lang="en-US" dirty="0" smtClean="0"/>
                        <a:t>Dodecagon</a:t>
                      </a:r>
                      <a:endParaRPr lang="en-US" dirty="0"/>
                    </a:p>
                  </a:txBody>
                  <a:tcPr/>
                </a:tc>
              </a:tr>
              <a:tr h="370840">
                <a:tc>
                  <a:txBody>
                    <a:bodyPr/>
                    <a:lstStyle/>
                    <a:p>
                      <a:pPr algn="ctr"/>
                      <a:r>
                        <a:rPr lang="en-US" i="1" dirty="0" smtClean="0"/>
                        <a:t>n</a:t>
                      </a:r>
                      <a:endParaRPr lang="en-US" i="1" dirty="0"/>
                    </a:p>
                  </a:txBody>
                  <a:tcPr/>
                </a:tc>
                <a:tc>
                  <a:txBody>
                    <a:bodyPr/>
                    <a:lstStyle/>
                    <a:p>
                      <a:pPr algn="ctr"/>
                      <a:r>
                        <a:rPr lang="en-US" i="1" dirty="0" smtClean="0"/>
                        <a:t>N-</a:t>
                      </a:r>
                      <a:r>
                        <a:rPr lang="en-US" i="1" dirty="0" err="1" smtClean="0"/>
                        <a:t>gon</a:t>
                      </a:r>
                      <a:endParaRPr lang="en-US" i="1" dirty="0"/>
                    </a:p>
                  </a:txBody>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0900" y="2682089"/>
            <a:ext cx="2090700" cy="3187005"/>
          </a:xfrm>
          <a:prstGeom prst="rect">
            <a:avLst/>
          </a:prstGeom>
        </p:spPr>
      </p:pic>
    </p:spTree>
    <p:extLst>
      <p:ext uri="{BB962C8B-B14F-4D97-AF65-F5344CB8AC3E}">
        <p14:creationId xmlns:p14="http://schemas.microsoft.com/office/powerpoint/2010/main" val="2344098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regular?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1" dirty="0" smtClean="0"/>
              <a:t> Equilateral</a:t>
            </a:r>
          </a:p>
          <a:p>
            <a:pPr lvl="1">
              <a:buFont typeface="Arial" panose="020B0604020202020204" pitchFamily="34" charset="0"/>
              <a:buChar char="•"/>
            </a:pPr>
            <a:r>
              <a:rPr lang="en-US" dirty="0" smtClean="0"/>
              <a:t>Polygon with all </a:t>
            </a:r>
            <a:r>
              <a:rPr lang="en-US" u="sng" dirty="0" smtClean="0"/>
              <a:t>sides</a:t>
            </a:r>
            <a:r>
              <a:rPr lang="en-US" dirty="0" smtClean="0"/>
              <a:t> congruent</a:t>
            </a:r>
          </a:p>
          <a:p>
            <a:pPr>
              <a:buFont typeface="Arial" panose="020B0604020202020204" pitchFamily="34" charset="0"/>
              <a:buChar char="•"/>
            </a:pPr>
            <a:endParaRPr lang="en-US" dirty="0"/>
          </a:p>
          <a:p>
            <a:pPr>
              <a:buFont typeface="Arial" panose="020B0604020202020204" pitchFamily="34" charset="0"/>
              <a:buChar char="•"/>
            </a:pPr>
            <a:r>
              <a:rPr lang="en-US" b="1" dirty="0" smtClean="0"/>
              <a:t> Equiangular</a:t>
            </a:r>
          </a:p>
          <a:p>
            <a:pPr lvl="1">
              <a:buFont typeface="Arial" panose="020B0604020202020204" pitchFamily="34" charset="0"/>
              <a:buChar char="•"/>
            </a:pPr>
            <a:r>
              <a:rPr lang="en-US" dirty="0" smtClean="0"/>
              <a:t>Polygon with all interior </a:t>
            </a:r>
            <a:r>
              <a:rPr lang="en-US" u="sng" dirty="0" smtClean="0"/>
              <a:t>angles</a:t>
            </a:r>
            <a:r>
              <a:rPr lang="en-US" dirty="0" smtClean="0"/>
              <a:t> congruent</a:t>
            </a:r>
          </a:p>
          <a:p>
            <a:pPr>
              <a:buFont typeface="Arial" panose="020B0604020202020204" pitchFamily="34" charset="0"/>
              <a:buChar char="•"/>
            </a:pPr>
            <a:endParaRPr lang="en-US" dirty="0"/>
          </a:p>
          <a:p>
            <a:pPr>
              <a:buFont typeface="Arial" panose="020B0604020202020204" pitchFamily="34" charset="0"/>
              <a:buChar char="•"/>
            </a:pPr>
            <a:r>
              <a:rPr lang="en-US" b="1" dirty="0" smtClean="0"/>
              <a:t> Regular</a:t>
            </a:r>
          </a:p>
          <a:p>
            <a:pPr lvl="1">
              <a:buFont typeface="Arial" panose="020B0604020202020204" pitchFamily="34" charset="0"/>
              <a:buChar char="•"/>
            </a:pPr>
            <a:r>
              <a:rPr lang="en-US" dirty="0" smtClean="0"/>
              <a:t>Convex polygon that is both equilateral &amp; equiangular</a:t>
            </a:r>
            <a:endParaRPr lang="en-US" dirty="0"/>
          </a:p>
        </p:txBody>
      </p:sp>
    </p:spTree>
    <p:extLst>
      <p:ext uri="{BB962C8B-B14F-4D97-AF65-F5344CB8AC3E}">
        <p14:creationId xmlns:p14="http://schemas.microsoft.com/office/powerpoint/2010/main" val="87027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Euclid’s </a:t>
            </a:r>
            <a:r>
              <a:rPr lang="en-US" i="1" dirty="0" smtClean="0"/>
              <a:t>Elements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Began book with 5 unproved axioms (postulates)</a:t>
            </a:r>
          </a:p>
          <a:p>
            <a:pPr marL="544068" lvl="1" indent="-342900">
              <a:lnSpc>
                <a:spcPct val="150000"/>
              </a:lnSpc>
              <a:buFont typeface="+mj-lt"/>
              <a:buAutoNum type="arabicPeriod"/>
            </a:pPr>
            <a:r>
              <a:rPr lang="en-US" dirty="0"/>
              <a:t>Given two points there is one straight line that joins them</a:t>
            </a:r>
            <a:r>
              <a:rPr lang="en-US" dirty="0" smtClean="0"/>
              <a:t>.</a:t>
            </a:r>
          </a:p>
          <a:p>
            <a:pPr marL="544068" lvl="1" indent="-342900">
              <a:lnSpc>
                <a:spcPct val="150000"/>
              </a:lnSpc>
              <a:buFont typeface="+mj-lt"/>
              <a:buAutoNum type="arabicPeriod"/>
            </a:pPr>
            <a:r>
              <a:rPr lang="en-US" dirty="0"/>
              <a:t>A straight line segment can be prolonged indefinitely</a:t>
            </a:r>
            <a:r>
              <a:rPr lang="en-US" dirty="0" smtClean="0"/>
              <a:t>.</a:t>
            </a:r>
          </a:p>
          <a:p>
            <a:pPr marL="544068" lvl="1" indent="-342900">
              <a:lnSpc>
                <a:spcPct val="150000"/>
              </a:lnSpc>
              <a:buFont typeface="+mj-lt"/>
              <a:buAutoNum type="arabicPeriod"/>
            </a:pPr>
            <a:r>
              <a:rPr lang="en-US" dirty="0"/>
              <a:t>A circle can be constructed when a point for its </a:t>
            </a:r>
            <a:r>
              <a:rPr lang="en-US" dirty="0" err="1"/>
              <a:t>centre</a:t>
            </a:r>
            <a:r>
              <a:rPr lang="en-US" dirty="0"/>
              <a:t> and a distance for its radius are given</a:t>
            </a:r>
            <a:r>
              <a:rPr lang="en-US" dirty="0" smtClean="0"/>
              <a:t>.</a:t>
            </a:r>
          </a:p>
          <a:p>
            <a:pPr marL="544068" lvl="1" indent="-342900">
              <a:lnSpc>
                <a:spcPct val="150000"/>
              </a:lnSpc>
              <a:buFont typeface="+mj-lt"/>
              <a:buAutoNum type="arabicPeriod"/>
            </a:pPr>
            <a:r>
              <a:rPr lang="en-US" dirty="0"/>
              <a:t>All right angles are equal</a:t>
            </a:r>
            <a:r>
              <a:rPr lang="en-US" dirty="0" smtClean="0"/>
              <a:t>.</a:t>
            </a:r>
          </a:p>
          <a:p>
            <a:pPr marL="544068" lvl="1" indent="-342900">
              <a:lnSpc>
                <a:spcPct val="150000"/>
              </a:lnSpc>
              <a:buFont typeface="+mj-lt"/>
              <a:buAutoNum type="arabicPeriod"/>
            </a:pPr>
            <a:r>
              <a:rPr lang="en-US" dirty="0"/>
              <a:t>If a straight line falling on two straight lines makes the interior angles on the same side less than two right angles, the two straight lines, if produced indefinitely, meet on that side on which the angles are less than the two right angles</a:t>
            </a:r>
            <a:r>
              <a:rPr lang="en-US" dirty="0" smtClean="0"/>
              <a:t>.</a:t>
            </a:r>
          </a:p>
          <a:p>
            <a:pPr marL="201168" lvl="1" indent="0">
              <a:buNone/>
            </a:pPr>
            <a:endParaRPr lang="en-US" dirty="0"/>
          </a:p>
        </p:txBody>
      </p:sp>
    </p:spTree>
    <p:extLst>
      <p:ext uri="{BB962C8B-B14F-4D97-AF65-F5344CB8AC3E}">
        <p14:creationId xmlns:p14="http://schemas.microsoft.com/office/powerpoint/2010/main" val="226615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 continued</a:t>
            </a:r>
            <a:endParaRPr lang="en-US" dirty="0"/>
          </a:p>
        </p:txBody>
      </p:sp>
      <p:pic>
        <p:nvPicPr>
          <p:cNvPr id="2050" name="Picture 2" descr="http://www.christusrex.org/www1/stanzas/Ad-Eucli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02828" y="1996870"/>
            <a:ext cx="464730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50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 Identify Points, Lines, &amp; Planes</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dirty="0" smtClean="0"/>
              <a:t> </a:t>
            </a:r>
            <a:r>
              <a:rPr lang="en-US" sz="2400" dirty="0" smtClean="0"/>
              <a:t>The words, point, line and plane are </a:t>
            </a:r>
            <a:r>
              <a:rPr lang="en-US" sz="2400" b="1" dirty="0" smtClean="0"/>
              <a:t>undefined terms</a:t>
            </a:r>
            <a:endParaRPr lang="en-US" sz="2400" dirty="0" smtClean="0"/>
          </a:p>
          <a:p>
            <a:pPr lvl="1">
              <a:buFont typeface="Arial" panose="020B0604020202020204" pitchFamily="34" charset="0"/>
              <a:buChar char="•"/>
            </a:pPr>
            <a:r>
              <a:rPr lang="en-US" sz="2400" dirty="0" smtClean="0"/>
              <a:t>Have no formal definition, but there is agreement about what they mean</a:t>
            </a:r>
          </a:p>
          <a:p>
            <a:pPr lvl="1">
              <a:buFont typeface="Arial" panose="020B0604020202020204" pitchFamily="34" charset="0"/>
              <a:buChar char="•"/>
            </a:pPr>
            <a:endParaRPr lang="en-US" sz="2400" dirty="0"/>
          </a:p>
          <a:p>
            <a:pPr>
              <a:buFont typeface="Arial" panose="020B0604020202020204" pitchFamily="34" charset="0"/>
              <a:buChar char="•"/>
            </a:pPr>
            <a:r>
              <a:rPr lang="en-US" sz="2400" b="1" dirty="0"/>
              <a:t> </a:t>
            </a:r>
            <a:r>
              <a:rPr lang="en-US" sz="2400" b="1" dirty="0" smtClean="0"/>
              <a:t>Point</a:t>
            </a:r>
          </a:p>
          <a:p>
            <a:pPr lvl="1">
              <a:buFont typeface="Arial" panose="020B0604020202020204" pitchFamily="34" charset="0"/>
              <a:buChar char="•"/>
            </a:pPr>
            <a:r>
              <a:rPr lang="en-US" sz="2400" dirty="0" smtClean="0"/>
              <a:t>Has no dimension, represented by a dot</a:t>
            </a:r>
          </a:p>
          <a:p>
            <a:pPr>
              <a:buFont typeface="Arial" panose="020B0604020202020204" pitchFamily="34" charset="0"/>
              <a:buChar char="•"/>
            </a:pPr>
            <a:endParaRPr lang="en-US" sz="2400" dirty="0"/>
          </a:p>
          <a:p>
            <a:pPr>
              <a:buFont typeface="Arial" panose="020B0604020202020204" pitchFamily="34" charset="0"/>
              <a:buChar char="•"/>
            </a:pPr>
            <a:r>
              <a:rPr lang="en-US" sz="2400" dirty="0" smtClean="0"/>
              <a:t> </a:t>
            </a:r>
            <a:r>
              <a:rPr lang="en-US" sz="2400" b="1" dirty="0" smtClean="0"/>
              <a:t>Line</a:t>
            </a:r>
          </a:p>
          <a:p>
            <a:pPr lvl="1">
              <a:buFont typeface="Arial" panose="020B0604020202020204" pitchFamily="34" charset="0"/>
              <a:buChar char="•"/>
            </a:pPr>
            <a:r>
              <a:rPr lang="en-US" sz="2400" dirty="0" smtClean="0"/>
              <a:t>Has one dimension, represented by a line with two arrowheads, but extends without end</a:t>
            </a:r>
          </a:p>
          <a:p>
            <a:pPr>
              <a:buFont typeface="Arial" panose="020B0604020202020204" pitchFamily="34" charset="0"/>
              <a:buChar char="•"/>
            </a:pPr>
            <a:endParaRPr lang="en-US" sz="2400" dirty="0"/>
          </a:p>
          <a:p>
            <a:pPr>
              <a:buFont typeface="Arial" panose="020B0604020202020204" pitchFamily="34" charset="0"/>
              <a:buChar char="•"/>
            </a:pPr>
            <a:r>
              <a:rPr lang="en-US" sz="2400" dirty="0"/>
              <a:t> </a:t>
            </a:r>
            <a:r>
              <a:rPr lang="en-US" sz="2400" b="1" dirty="0" smtClean="0"/>
              <a:t>Plane</a:t>
            </a:r>
          </a:p>
          <a:p>
            <a:pPr lvl="1">
              <a:buFont typeface="Arial" panose="020B0604020202020204" pitchFamily="34" charset="0"/>
              <a:buChar char="•"/>
            </a:pPr>
            <a:r>
              <a:rPr lang="en-US" sz="2400" dirty="0" smtClean="0"/>
              <a:t>Has two dimensions, represented by a shape but extends in all directions without end</a:t>
            </a:r>
            <a:endParaRPr lang="en-US" sz="2400" dirty="0"/>
          </a:p>
        </p:txBody>
      </p:sp>
    </p:spTree>
    <p:extLst>
      <p:ext uri="{BB962C8B-B14F-4D97-AF65-F5344CB8AC3E}">
        <p14:creationId xmlns:p14="http://schemas.microsoft.com/office/powerpoint/2010/main" val="66303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Collinear &amp; </a:t>
            </a:r>
            <a:r>
              <a:rPr lang="en-US" dirty="0" err="1" smtClean="0"/>
              <a:t>Coplaner</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b="1" dirty="0"/>
              <a:t> </a:t>
            </a:r>
            <a:r>
              <a:rPr lang="en-US" sz="2400" b="1" dirty="0" smtClean="0"/>
              <a:t>Collinear points</a:t>
            </a:r>
          </a:p>
          <a:p>
            <a:pPr lvl="1">
              <a:buFont typeface="Arial" panose="020B0604020202020204" pitchFamily="34" charset="0"/>
              <a:buChar char="•"/>
            </a:pPr>
            <a:r>
              <a:rPr lang="en-US" sz="2400" dirty="0" smtClean="0"/>
              <a:t>Points that lie on same line</a:t>
            </a:r>
          </a:p>
          <a:p>
            <a:pPr lvl="1">
              <a:buFont typeface="Arial" panose="020B0604020202020204" pitchFamily="34" charset="0"/>
              <a:buChar char="•"/>
            </a:pPr>
            <a:endParaRPr lang="en-US" sz="2400" dirty="0"/>
          </a:p>
          <a:p>
            <a:pPr>
              <a:buFont typeface="Arial" panose="020B0604020202020204" pitchFamily="34" charset="0"/>
              <a:buChar char="•"/>
            </a:pPr>
            <a:r>
              <a:rPr lang="en-US" sz="2400" b="1" dirty="0" smtClean="0"/>
              <a:t> </a:t>
            </a:r>
            <a:r>
              <a:rPr lang="en-US" sz="2400" b="1" dirty="0" err="1" smtClean="0"/>
              <a:t>Coplaner</a:t>
            </a:r>
            <a:r>
              <a:rPr lang="en-US" sz="2400" b="1" dirty="0" smtClean="0"/>
              <a:t> points</a:t>
            </a:r>
          </a:p>
          <a:p>
            <a:pPr lvl="1">
              <a:buFont typeface="Arial" panose="020B0604020202020204" pitchFamily="34" charset="0"/>
              <a:buChar char="•"/>
            </a:pPr>
            <a:r>
              <a:rPr lang="en-US" sz="2400" dirty="0" smtClean="0"/>
              <a:t>Points that lie on same plane</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3675" y="2559863"/>
            <a:ext cx="4612005" cy="2982690"/>
          </a:xfrm>
          <a:prstGeom prst="rect">
            <a:avLst/>
          </a:prstGeom>
        </p:spPr>
      </p:pic>
    </p:spTree>
    <p:extLst>
      <p:ext uri="{BB962C8B-B14F-4D97-AF65-F5344CB8AC3E}">
        <p14:creationId xmlns:p14="http://schemas.microsoft.com/office/powerpoint/2010/main" val="520733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Defined Terms</a:t>
            </a:r>
            <a:endParaRPr lang="en-US" dirty="0"/>
          </a:p>
        </p:txBody>
      </p:sp>
      <p:sp>
        <p:nvSpPr>
          <p:cNvPr id="3" name="Content Placeholder 2"/>
          <p:cNvSpPr>
            <a:spLocks noGrp="1"/>
          </p:cNvSpPr>
          <p:nvPr>
            <p:ph idx="1"/>
          </p:nvPr>
        </p:nvSpPr>
        <p:spPr/>
        <p:txBody>
          <a:bodyPr/>
          <a:lstStyle/>
          <a:p>
            <a:r>
              <a:rPr lang="en-US" dirty="0" smtClean="0"/>
              <a:t>In geometry, terms that can be described using known words such as point or line are called </a:t>
            </a:r>
            <a:r>
              <a:rPr lang="en-US" b="1" dirty="0" smtClean="0"/>
              <a:t>defined terms.</a:t>
            </a:r>
          </a:p>
          <a:p>
            <a:endParaRPr lang="en-US" b="1" dirty="0"/>
          </a:p>
          <a:p>
            <a:r>
              <a:rPr lang="en-US" b="1" dirty="0" smtClean="0"/>
              <a:t>Defined Terms</a:t>
            </a:r>
            <a:endParaRPr lang="en-US" dirty="0" smtClean="0"/>
          </a:p>
          <a:p>
            <a:pPr>
              <a:buFont typeface="Arial" panose="020B0604020202020204" pitchFamily="34" charset="0"/>
              <a:buChar char="•"/>
            </a:pPr>
            <a:r>
              <a:rPr lang="en-US" b="1" dirty="0" smtClean="0"/>
              <a:t> Segment</a:t>
            </a:r>
          </a:p>
          <a:p>
            <a:pPr lvl="1">
              <a:buFont typeface="Arial" panose="020B0604020202020204" pitchFamily="34" charset="0"/>
              <a:buChar char="•"/>
            </a:pPr>
            <a:r>
              <a:rPr lang="en-US" b="1" dirty="0" smtClean="0"/>
              <a:t>Line segment</a:t>
            </a:r>
            <a:r>
              <a:rPr lang="en-US" dirty="0" smtClean="0"/>
              <a:t>, or </a:t>
            </a:r>
            <a:r>
              <a:rPr lang="en-US" b="1" dirty="0" smtClean="0"/>
              <a:t>segment</a:t>
            </a:r>
            <a:r>
              <a:rPr lang="en-US" dirty="0" smtClean="0"/>
              <a:t>, consists of two </a:t>
            </a:r>
            <a:r>
              <a:rPr lang="en-US" b="1" dirty="0" smtClean="0"/>
              <a:t>endpoints</a:t>
            </a:r>
          </a:p>
          <a:p>
            <a:pPr>
              <a:buFont typeface="Arial" panose="020B0604020202020204" pitchFamily="34" charset="0"/>
              <a:buChar char="•"/>
            </a:pPr>
            <a:endParaRPr lang="en-US" b="1" dirty="0"/>
          </a:p>
          <a:p>
            <a:pPr>
              <a:buFont typeface="Arial" panose="020B0604020202020204" pitchFamily="34" charset="0"/>
              <a:buChar char="•"/>
            </a:pPr>
            <a:r>
              <a:rPr lang="en-US" dirty="0"/>
              <a:t> </a:t>
            </a:r>
            <a:r>
              <a:rPr lang="en-US" b="1" dirty="0" smtClean="0"/>
              <a:t>Ray</a:t>
            </a:r>
          </a:p>
          <a:p>
            <a:pPr lvl="1">
              <a:buFont typeface="Arial" panose="020B0604020202020204" pitchFamily="34" charset="0"/>
              <a:buChar char="•"/>
            </a:pPr>
            <a:r>
              <a:rPr lang="en-US" dirty="0" smtClean="0"/>
              <a:t>Consists of one endpoint and all points extending in one direction</a:t>
            </a:r>
          </a:p>
        </p:txBody>
      </p:sp>
    </p:spTree>
    <p:extLst>
      <p:ext uri="{BB962C8B-B14F-4D97-AF65-F5344CB8AC3E}">
        <p14:creationId xmlns:p14="http://schemas.microsoft.com/office/powerpoint/2010/main" val="137366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Intersections</a:t>
            </a:r>
            <a:endParaRPr lang="en-US" dirty="0"/>
          </a:p>
        </p:txBody>
      </p:sp>
      <p:sp>
        <p:nvSpPr>
          <p:cNvPr id="3" name="Content Placeholder 2"/>
          <p:cNvSpPr>
            <a:spLocks noGrp="1"/>
          </p:cNvSpPr>
          <p:nvPr>
            <p:ph idx="1"/>
          </p:nvPr>
        </p:nvSpPr>
        <p:spPr/>
        <p:txBody>
          <a:bodyPr/>
          <a:lstStyle/>
          <a:p>
            <a:r>
              <a:rPr lang="en-US" dirty="0" smtClean="0"/>
              <a:t>Two or more geometric figures </a:t>
            </a:r>
            <a:r>
              <a:rPr lang="en-US" i="1" dirty="0" smtClean="0"/>
              <a:t>intersect</a:t>
            </a:r>
            <a:r>
              <a:rPr lang="en-US" dirty="0" smtClean="0"/>
              <a:t> if they have one or more points in common</a:t>
            </a:r>
          </a:p>
          <a:p>
            <a:pPr>
              <a:buFont typeface="Arial" panose="020B0604020202020204" pitchFamily="34" charset="0"/>
              <a:buChar char="•"/>
            </a:pPr>
            <a:r>
              <a:rPr lang="en-US" b="1" dirty="0"/>
              <a:t> </a:t>
            </a:r>
            <a:r>
              <a:rPr lang="en-US" b="1" dirty="0" smtClean="0"/>
              <a:t>Intersection</a:t>
            </a:r>
          </a:p>
          <a:p>
            <a:pPr lvl="1">
              <a:buFont typeface="Arial" panose="020B0604020202020204" pitchFamily="34" charset="0"/>
              <a:buChar char="•"/>
            </a:pPr>
            <a:r>
              <a:rPr lang="en-US" dirty="0" smtClean="0"/>
              <a:t>Set of all points two figures have in common</a:t>
            </a:r>
          </a:p>
          <a:p>
            <a:pPr lvl="1">
              <a:buFont typeface="Arial" panose="020B0604020202020204" pitchFamily="34" charset="0"/>
              <a:buChar char="•"/>
            </a:pPr>
            <a:r>
              <a:rPr lang="en-US" dirty="0" smtClean="0"/>
              <a:t>Two lines intersect at one point</a:t>
            </a:r>
          </a:p>
          <a:p>
            <a:pPr lvl="1">
              <a:buFont typeface="Arial" panose="020B0604020202020204" pitchFamily="34" charset="0"/>
              <a:buChar char="•"/>
            </a:pPr>
            <a:r>
              <a:rPr lang="en-US" dirty="0" smtClean="0"/>
              <a:t>Two planes intersect at one line (infinitely many points)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4388" y="2533422"/>
            <a:ext cx="3971292" cy="3444046"/>
          </a:xfrm>
          <a:prstGeom prst="rect">
            <a:avLst/>
          </a:prstGeom>
        </p:spPr>
      </p:pic>
    </p:spTree>
    <p:extLst>
      <p:ext uri="{BB962C8B-B14F-4D97-AF65-F5344CB8AC3E}">
        <p14:creationId xmlns:p14="http://schemas.microsoft.com/office/powerpoint/2010/main" val="1248934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 Use Segments &amp; Congruence</a:t>
            </a:r>
            <a:endParaRPr lang="en-US" dirty="0"/>
          </a:p>
        </p:txBody>
      </p:sp>
      <p:sp>
        <p:nvSpPr>
          <p:cNvPr id="3" name="Content Placeholder 2"/>
          <p:cNvSpPr>
            <a:spLocks noGrp="1"/>
          </p:cNvSpPr>
          <p:nvPr>
            <p:ph idx="1"/>
          </p:nvPr>
        </p:nvSpPr>
        <p:spPr/>
        <p:txBody>
          <a:bodyPr/>
          <a:lstStyle/>
          <a:p>
            <a:r>
              <a:rPr lang="en-US" dirty="0" smtClean="0"/>
              <a:t>In geometry, rules that are accepted without proof are called </a:t>
            </a:r>
            <a:r>
              <a:rPr lang="en-US" b="1" dirty="0" smtClean="0"/>
              <a:t>postulates </a:t>
            </a:r>
            <a:r>
              <a:rPr lang="en-US" dirty="0" smtClean="0"/>
              <a:t> or </a:t>
            </a:r>
            <a:r>
              <a:rPr lang="en-US" b="1" dirty="0" smtClean="0"/>
              <a:t>axioms.</a:t>
            </a:r>
          </a:p>
          <a:p>
            <a:endParaRPr lang="en-US" b="1" dirty="0"/>
          </a:p>
          <a:p>
            <a:pPr>
              <a:buFont typeface="Arial" panose="020B0604020202020204" pitchFamily="34" charset="0"/>
              <a:buChar char="•"/>
            </a:pPr>
            <a:r>
              <a:rPr lang="en-US" b="1" dirty="0" smtClean="0"/>
              <a:t> Postulate 1 – Ruler Postulate</a:t>
            </a:r>
          </a:p>
          <a:p>
            <a:pPr lvl="1">
              <a:buFont typeface="Arial" panose="020B0604020202020204" pitchFamily="34" charset="0"/>
              <a:buChar char="•"/>
            </a:pPr>
            <a:r>
              <a:rPr lang="en-US" dirty="0" smtClean="0"/>
              <a:t>Points on a line can be matched one to one with the real numbers. The real number that corresponds to a point is the </a:t>
            </a:r>
            <a:r>
              <a:rPr lang="en-US" b="1" dirty="0" smtClean="0"/>
              <a:t>coordinate</a:t>
            </a:r>
            <a:r>
              <a:rPr lang="en-US" dirty="0" smtClean="0"/>
              <a:t> of the point</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The </a:t>
            </a:r>
            <a:r>
              <a:rPr lang="en-US" b="1" dirty="0" smtClean="0"/>
              <a:t>distance</a:t>
            </a:r>
            <a:r>
              <a:rPr lang="en-US" dirty="0" smtClean="0"/>
              <a:t> between points A and B, written as AB, is the absolute value of the difference of the coordinates of A and B.</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2936" y="4356676"/>
            <a:ext cx="1847088" cy="1512418"/>
          </a:xfrm>
          <a:prstGeom prst="rect">
            <a:avLst/>
          </a:prstGeom>
        </p:spPr>
      </p:pic>
    </p:spTree>
    <p:extLst>
      <p:ext uri="{BB962C8B-B14F-4D97-AF65-F5344CB8AC3E}">
        <p14:creationId xmlns:p14="http://schemas.microsoft.com/office/powerpoint/2010/main" val="360905917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167</TotalTime>
  <Words>1202</Words>
  <Application>Microsoft Office PowerPoint</Application>
  <PresentationFormat>Widescreen</PresentationFormat>
  <Paragraphs>216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Cambria Math</vt:lpstr>
      <vt:lpstr>Retrospect</vt:lpstr>
      <vt:lpstr>Essentials of Geometry</vt:lpstr>
      <vt:lpstr>Euclid of Alexandria</vt:lpstr>
      <vt:lpstr>Euclid’s Elements</vt:lpstr>
      <vt:lpstr>Euclid continued</vt:lpstr>
      <vt:lpstr>1.1 – Identify Points, Lines, &amp; Planes</vt:lpstr>
      <vt:lpstr>Collinear &amp; Coplaner</vt:lpstr>
      <vt:lpstr>Defined Terms</vt:lpstr>
      <vt:lpstr>Intersections</vt:lpstr>
      <vt:lpstr>1.2 – Use Segments &amp; Congruence</vt:lpstr>
      <vt:lpstr>Adding Segments</vt:lpstr>
      <vt:lpstr>Congruent Segments</vt:lpstr>
      <vt:lpstr>1.3 – Use Midpoint &amp; Distance Formulas</vt:lpstr>
      <vt:lpstr>Coordinate Plane &amp; Midpoints</vt:lpstr>
      <vt:lpstr>Distance Formula</vt:lpstr>
      <vt:lpstr>1.4 – Measure &amp; Classify Angles</vt:lpstr>
      <vt:lpstr>Measuring Angles</vt:lpstr>
      <vt:lpstr>Classifying Angles</vt:lpstr>
      <vt:lpstr>Adding Angles</vt:lpstr>
      <vt:lpstr>Congruent Angles</vt:lpstr>
      <vt:lpstr>Angle Bisector</vt:lpstr>
      <vt:lpstr>1.5 – Describe Angle Pair Relationships</vt:lpstr>
      <vt:lpstr>Angle Pairs</vt:lpstr>
      <vt:lpstr>1.6 – Classify Polygons</vt:lpstr>
      <vt:lpstr>Convex or Concave?</vt:lpstr>
      <vt:lpstr>Classifying Polygons</vt:lpstr>
      <vt:lpstr>Is it regular?</vt:lpstr>
    </vt:vector>
  </TitlesOfParts>
  <Company>Bishop Walsh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Shane Davis</dc:creator>
  <cp:lastModifiedBy>Shane Davis</cp:lastModifiedBy>
  <cp:revision>39</cp:revision>
  <dcterms:created xsi:type="dcterms:W3CDTF">2014-08-26T15:36:07Z</dcterms:created>
  <dcterms:modified xsi:type="dcterms:W3CDTF">2014-08-26T18:23:45Z</dcterms:modified>
</cp:coreProperties>
</file>