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8D0DF92-3BEB-4314-958A-81A771AD586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BC4F010-AC78-49D9-A2C9-B586AFB568EB}" type="datetimeFigureOut">
              <a:rPr lang="en-US" smtClean="0"/>
              <a:t>2/10/2014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15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6.5 – Use Proportionality Theorems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dirty="0" err="1" smtClean="0"/>
                  <a:t>Midsegment</a:t>
                </a:r>
                <a:r>
                  <a:rPr lang="en-US" dirty="0" smtClean="0"/>
                  <a:t> theorem is a special case of the Triangle Proportionality theorem and its converse</a:t>
                </a:r>
              </a:p>
              <a:p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r>
                  <a:rPr lang="en-US" b="1" dirty="0" smtClean="0"/>
                  <a:t>Theorem 6.4 – Triangle Proportionality Theorem</a:t>
                </a:r>
              </a:p>
              <a:p>
                <a:pPr lvl="1"/>
                <a:r>
                  <a:rPr lang="en-US" dirty="0" smtClean="0"/>
                  <a:t>If a line parallel to one side of a triangle intersects the other two sides, then it divides the two sides proportionally</a:t>
                </a:r>
              </a:p>
              <a:p>
                <a:pPr marL="411480" lvl="1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𝐼𝑓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𝑇𝑈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||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𝑄𝑆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</a:rPr>
                        <m:t>𝑡h𝑒𝑛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𝑅𝑇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𝑇𝑄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𝑅𝑈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𝑈𝑆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411480" lvl="1" indent="0">
                  <a:buNone/>
                </a:pPr>
                <a:endParaRPr lang="en-US" dirty="0"/>
              </a:p>
              <a:p>
                <a:pPr marL="41148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09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6.5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Theorem 6.5 – Converse of Triangle Proportionality Theorem</a:t>
                </a:r>
              </a:p>
              <a:p>
                <a:pPr lvl="1"/>
                <a:r>
                  <a:rPr lang="en-US" dirty="0" smtClean="0"/>
                  <a:t>If a line divides two sides of a triangle proportionally, then it is parallel to the third side</a:t>
                </a:r>
              </a:p>
              <a:p>
                <a:pPr marL="411480" lvl="1" indent="0">
                  <a:buNone/>
                </a:pPr>
                <a:endParaRPr lang="en-US" dirty="0"/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𝐼𝑓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𝑅𝑇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𝑇𝑄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𝑅𝑈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𝑈𝑆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</a:rPr>
                        <m:t>𝑡h𝑒𝑛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𝑇𝑈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||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𝑄𝑆</m:t>
                          </m:r>
                        </m:e>
                      </m:acc>
                    </m:oMath>
                  </m:oMathPara>
                </a14:m>
                <a:endParaRPr lang="en-US" sz="2400" b="0" dirty="0" smtClean="0"/>
              </a:p>
              <a:p>
                <a:pPr marL="411480" lvl="1" indent="0">
                  <a:buNone/>
                </a:pPr>
                <a:endParaRPr lang="en-US" sz="2400" dirty="0" smtClean="0"/>
              </a:p>
              <a:p>
                <a:pPr lvl="1"/>
                <a:r>
                  <a:rPr lang="en-US" sz="2200" dirty="0" smtClean="0"/>
                  <a:t>Example 1</a:t>
                </a:r>
                <a:endParaRPr lang="en-US" dirty="0" smtClean="0"/>
              </a:p>
              <a:p>
                <a:pPr lvl="1"/>
                <a:endParaRPr lang="en-US" sz="2200" dirty="0"/>
              </a:p>
              <a:p>
                <a:pPr lvl="1"/>
                <a:endParaRPr lang="en-US" sz="2200" dirty="0" smtClean="0"/>
              </a:p>
              <a:p>
                <a:pPr lvl="1"/>
                <a:r>
                  <a:rPr lang="en-US" sz="2200" dirty="0" smtClean="0"/>
                  <a:t>GP #1-2, page 392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9237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Theorem 6.6</a:t>
            </a:r>
          </a:p>
          <a:p>
            <a:pPr lvl="1"/>
            <a:r>
              <a:rPr lang="en-US" dirty="0" smtClean="0"/>
              <a:t>If three parallel lines intersect two transversals, then they divide the transversals proportionally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/>
              <a:t>Theorem 6.7</a:t>
            </a:r>
          </a:p>
          <a:p>
            <a:pPr lvl="1"/>
            <a:r>
              <a:rPr lang="en-US" dirty="0" smtClean="0"/>
              <a:t>If a ray bisects an angle of a triangle, then it divides the opposite side into segments whose lengths are proportional to the lengths of the other two sides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07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</a:p>
          <a:p>
            <a:endParaRPr lang="en-US" dirty="0"/>
          </a:p>
          <a:p>
            <a:r>
              <a:rPr lang="en-US" dirty="0" smtClean="0"/>
              <a:t>Example 4 (on board)</a:t>
            </a:r>
          </a:p>
          <a:p>
            <a:pPr lvl="1"/>
            <a:r>
              <a:rPr lang="en-US" dirty="0" smtClean="0"/>
              <a:t>Use the given information to find the length of segment 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GP #3-4, page 393</a:t>
            </a:r>
          </a:p>
          <a:p>
            <a:pPr lvl="1"/>
            <a:endParaRPr lang="en-US" dirty="0"/>
          </a:p>
        </p:txBody>
      </p:sp>
      <p:pic>
        <p:nvPicPr>
          <p:cNvPr id="4098" name="Picture 2" descr="C:\Users\Shane\AppData\Local\Microsoft\Windows\Temporary Internet Files\Content.IE5\O1N8ZLMR\MC9002855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81400"/>
            <a:ext cx="2345741" cy="201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22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6.1 – Use Similar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Similar Polygons</a:t>
            </a:r>
          </a:p>
          <a:p>
            <a:pPr lvl="1"/>
            <a:r>
              <a:rPr lang="en-US" dirty="0" smtClean="0"/>
              <a:t>Two polygons are </a:t>
            </a:r>
            <a:r>
              <a:rPr lang="en-US" i="1" dirty="0" smtClean="0"/>
              <a:t>similar</a:t>
            </a:r>
            <a:r>
              <a:rPr lang="en-US" dirty="0" smtClean="0"/>
              <a:t> if corresponding angles are congruent </a:t>
            </a:r>
            <a:r>
              <a:rPr lang="en-US" b="1" dirty="0" smtClean="0"/>
              <a:t>and</a:t>
            </a:r>
            <a:r>
              <a:rPr lang="en-US" dirty="0" smtClean="0"/>
              <a:t> corresponding sides length are proportional</a:t>
            </a:r>
          </a:p>
          <a:p>
            <a:pPr lvl="1"/>
            <a:r>
              <a:rPr lang="en-US" dirty="0" smtClean="0"/>
              <a:t>Notation used is a tilde ( ~ )</a:t>
            </a:r>
          </a:p>
          <a:p>
            <a:pPr lvl="1"/>
            <a:endParaRPr lang="en-US" dirty="0"/>
          </a:p>
          <a:p>
            <a:r>
              <a:rPr lang="en-US" dirty="0" smtClean="0"/>
              <a:t>Example 1:</a:t>
            </a:r>
          </a:p>
          <a:p>
            <a:pPr lvl="1"/>
            <a:r>
              <a:rPr lang="en-US" dirty="0" smtClean="0"/>
              <a:t>ΔRST ~ </a:t>
            </a:r>
            <a:r>
              <a:rPr lang="el-GR" dirty="0" smtClean="0"/>
              <a:t>Δ</a:t>
            </a:r>
            <a:r>
              <a:rPr lang="en-US" dirty="0" smtClean="0"/>
              <a:t>XYZ</a:t>
            </a:r>
          </a:p>
          <a:p>
            <a:pPr lvl="1"/>
            <a:r>
              <a:rPr lang="en-US" dirty="0" smtClean="0"/>
              <a:t>RS=20, ST=30, TR=25	XY=12, YZ=18, ZX=15</a:t>
            </a:r>
            <a:endParaRPr lang="en-US" dirty="0"/>
          </a:p>
          <a:p>
            <a:pPr marL="868680" lvl="1" indent="-457200">
              <a:buFont typeface="+mj-lt"/>
              <a:buAutoNum type="alphaLcParenR"/>
            </a:pPr>
            <a:r>
              <a:rPr lang="en-US" dirty="0" smtClean="0"/>
              <a:t>List all pairs of congruent angles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 smtClean="0"/>
              <a:t>Check that the ratios of corresponding side lengths are equal</a:t>
            </a:r>
          </a:p>
          <a:p>
            <a:pPr marL="868680" lvl="1" indent="-457200">
              <a:buFont typeface="+mj-lt"/>
              <a:buAutoNum type="alphaLcParenR"/>
            </a:pPr>
            <a:r>
              <a:rPr lang="en-US" dirty="0" smtClean="0"/>
              <a:t>Write the ratios of the corresponding side lengths in a </a:t>
            </a:r>
            <a:r>
              <a:rPr lang="en-US" b="1" i="1" dirty="0" smtClean="0"/>
              <a:t>statement of proportionality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1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Statement of proportionality</a:t>
            </a:r>
          </a:p>
          <a:p>
            <a:pPr lvl="1"/>
            <a:r>
              <a:rPr lang="en-US" dirty="0" smtClean="0"/>
              <a:t>Any pair of ratios form a true proportion</a:t>
            </a:r>
          </a:p>
          <a:p>
            <a:pPr lvl="1"/>
            <a:endParaRPr lang="en-US" dirty="0"/>
          </a:p>
          <a:p>
            <a:r>
              <a:rPr lang="en-US" b="1" dirty="0" smtClean="0"/>
              <a:t>Scale factor</a:t>
            </a:r>
          </a:p>
          <a:p>
            <a:pPr lvl="1"/>
            <a:r>
              <a:rPr lang="en-US" dirty="0" smtClean="0"/>
              <a:t>Ratio of the lengths of two corresponding sides of two similar polygons</a:t>
            </a:r>
          </a:p>
          <a:p>
            <a:pPr lvl="1"/>
            <a:endParaRPr lang="en-US" dirty="0"/>
          </a:p>
          <a:p>
            <a:r>
              <a:rPr lang="en-US" dirty="0" smtClean="0"/>
              <a:t>Example 3</a:t>
            </a:r>
          </a:p>
          <a:p>
            <a:pPr lvl="1"/>
            <a:r>
              <a:rPr lang="en-US" dirty="0" smtClean="0"/>
              <a:t>ΔDEF ~ </a:t>
            </a:r>
            <a:r>
              <a:rPr lang="el-GR" dirty="0" smtClean="0"/>
              <a:t>Δ</a:t>
            </a:r>
            <a:r>
              <a:rPr lang="en-US" dirty="0" smtClean="0"/>
              <a:t>MNP	</a:t>
            </a:r>
          </a:p>
          <a:p>
            <a:pPr lvl="1"/>
            <a:r>
              <a:rPr lang="en-US" dirty="0" smtClean="0"/>
              <a:t>Find the value of x</a:t>
            </a:r>
          </a:p>
          <a:p>
            <a:endParaRPr lang="en-US" dirty="0" smtClean="0"/>
          </a:p>
          <a:p>
            <a:r>
              <a:rPr lang="en-US" dirty="0" smtClean="0"/>
              <a:t>GP #2-3, page 359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3886200" y="4343400"/>
            <a:ext cx="1143000" cy="1066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5867400" y="3810000"/>
            <a:ext cx="1600200" cy="1752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2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Ratio of lengths in similar polygons is the same as the scale factor, this is also true for the perimeters of the polygons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Theorem 6.1 – Perimeters of Similar Polygons</a:t>
                </a:r>
              </a:p>
              <a:p>
                <a:pPr lvl="1"/>
                <a:r>
                  <a:rPr lang="en-US" dirty="0" smtClean="0"/>
                  <a:t>If two polygons are similar, then the ratio of their perimeters is equal to the ratios of their corresponding side lengths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𝐾𝐿𝑀𝑁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𝑃𝑄𝑅𝑆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𝑡h𝑒𝑛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𝐾𝐿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𝐿𝑀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𝑀𝑁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𝑁𝐾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𝑃𝑄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𝑄𝑅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𝑆𝑃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𝐾𝐿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𝑃𝑄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𝐿𝑀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𝑄𝑅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𝑀𝑁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𝑅𝑆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𝑁𝐾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𝑆𝑃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73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town is building a new swimming pool. An Olympic pool is rectangular with length 50 meters and width 25 meters. The new pool will be </a:t>
            </a:r>
            <a:r>
              <a:rPr lang="en-US" b="1" dirty="0" smtClean="0"/>
              <a:t>similar</a:t>
            </a:r>
            <a:r>
              <a:rPr lang="en-US" dirty="0" smtClean="0"/>
              <a:t> in shape, but only 40 meters long.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 smtClean="0"/>
              <a:t>Find the scale factor of the new pool to an Olympic pool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 smtClean="0"/>
              <a:t>Find the perimeter of an Olympic pool and the new pool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GP #4-6, page 360</a:t>
            </a:r>
          </a:p>
        </p:txBody>
      </p:sp>
      <p:pic>
        <p:nvPicPr>
          <p:cNvPr id="1026" name="Picture 2" descr="C:\Users\Shane\AppData\Local\Microsoft\Windows\Temporary Internet Files\Content.IE5\V6KIY9MT\MC9002957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096" y="3733800"/>
            <a:ext cx="2195465" cy="119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661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6.3 – Prove Triangles Similar by 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Postulate 22 – Angle-Angle (AA) Similarity Postulate</a:t>
            </a:r>
          </a:p>
          <a:p>
            <a:pPr lvl="1"/>
            <a:r>
              <a:rPr lang="en-US" dirty="0" smtClean="0"/>
              <a:t>If two angles of one triangle are congruent to two angles of another triangle, then the two triangles are similar</a:t>
            </a:r>
          </a:p>
          <a:p>
            <a:endParaRPr lang="en-US" dirty="0"/>
          </a:p>
          <a:p>
            <a:r>
              <a:rPr lang="en-US" dirty="0" smtClean="0"/>
              <a:t>Example 1</a:t>
            </a:r>
          </a:p>
          <a:p>
            <a:endParaRPr lang="en-US" dirty="0"/>
          </a:p>
          <a:p>
            <a:r>
              <a:rPr lang="en-US" dirty="0" smtClean="0"/>
              <a:t>Example 2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0" name="Picture 2" descr="C:\Users\Shane\AppData\Local\Microsoft\Windows\Temporary Internet Files\Content.IE5\MEB7WD8T\MC9003709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00400"/>
            <a:ext cx="2899346" cy="245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33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useful way to find measurements indirectly is by using similar triangles</a:t>
            </a:r>
          </a:p>
          <a:p>
            <a:endParaRPr lang="en-US" dirty="0"/>
          </a:p>
          <a:p>
            <a:r>
              <a:rPr lang="en-US" dirty="0" smtClean="0"/>
              <a:t>Example 3</a:t>
            </a:r>
          </a:p>
          <a:p>
            <a:pPr lvl="1"/>
            <a:r>
              <a:rPr lang="en-US" dirty="0" smtClean="0"/>
              <a:t>A flagpole casts a shadow that is 50 feet long. At the same time, a woman standing nearby who is five feet four inches tall casts a shadow that is 40 inches long.</a:t>
            </a:r>
          </a:p>
          <a:p>
            <a:pPr lvl="1"/>
            <a:r>
              <a:rPr lang="en-US" dirty="0" smtClean="0"/>
              <a:t>How tall is the flagpole to the nearest foot?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GP #4-5, page 377</a:t>
            </a:r>
            <a:endParaRPr lang="en-US" dirty="0"/>
          </a:p>
        </p:txBody>
      </p:sp>
      <p:pic>
        <p:nvPicPr>
          <p:cNvPr id="3074" name="Picture 2" descr="C:\Users\Shane\AppData\Local\Microsoft\Windows\Temporary Internet Files\Content.IE5\O1N8ZLMR\MC9000158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688128"/>
            <a:ext cx="1562710" cy="125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67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6.4 – Prove Triangles Similar by SSS and SAS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addition to using congruent corresponding angles, to show that two triangles are similar, you can use proportional corresponding  side lengths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Theorem 6.2 – Side-Side-Side (SSS) Similarity Theorem</a:t>
                </a:r>
              </a:p>
              <a:p>
                <a:pPr lvl="1"/>
                <a:r>
                  <a:rPr lang="en-US" dirty="0" smtClean="0"/>
                  <a:t>If the corresponding side lengths of two triangles are proportional, then the triangles are similar</a:t>
                </a:r>
                <a:endParaRPr lang="en-U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𝐼𝑓</m:t>
                      </m:r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𝐴𝐵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𝑅𝑆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𝑆𝑇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𝐶𝐴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𝑇𝑅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</a:rPr>
                        <m:t>𝑡h𝑒𝑛</m:t>
                      </m:r>
                      <m:r>
                        <a:rPr lang="en-US" b="0" i="1" smtClean="0">
                          <a:latin typeface="Cambria Math"/>
                        </a:rPr>
                        <m:t> 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~∆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𝑅𝑆𝑇</m:t>
                      </m:r>
                    </m:oMath>
                  </m:oMathPara>
                </a14:m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r>
                  <a:rPr lang="en-US" dirty="0" smtClean="0"/>
                  <a:t>Example 1</a:t>
                </a:r>
              </a:p>
              <a:p>
                <a:r>
                  <a:rPr lang="en-US" dirty="0" smtClean="0"/>
                  <a:t>Example 2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31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Similarity Theorem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Theorem 6.3 – Side-Angle-Side (SAS) Similarity Theorem</a:t>
                </a:r>
              </a:p>
              <a:p>
                <a:pPr lvl="1"/>
                <a:r>
                  <a:rPr lang="en-US" dirty="0" smtClean="0"/>
                  <a:t>If an angle of one triangle is congruent to an angle of a second triangle and the lengths of the sides including these angles are proportional, then the triangles are similar</a:t>
                </a:r>
              </a:p>
              <a:p>
                <a:pPr lvl="1"/>
                <a:endParaRPr lang="en-US" dirty="0"/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𝑍𝑋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𝑃𝑀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𝑋𝑌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𝑀𝑁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𝑒𝑛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𝑋𝑌𝑍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~∆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𝑀𝑁𝑃</m:t>
                      </m:r>
                    </m:oMath>
                  </m:oMathPara>
                </a14:m>
                <a:endParaRPr lang="en-US" dirty="0" smtClean="0"/>
              </a:p>
              <a:p>
                <a:pPr marL="411480" lvl="1" indent="0">
                  <a:buNone/>
                </a:pPr>
                <a:endParaRPr lang="en-US" dirty="0"/>
              </a:p>
              <a:p>
                <a:r>
                  <a:rPr lang="en-US" dirty="0" smtClean="0"/>
                  <a:t>Example 4 (on board)</a:t>
                </a:r>
              </a:p>
              <a:p>
                <a:pPr lvl="1"/>
                <a:r>
                  <a:rPr lang="en-US" dirty="0" smtClean="0"/>
                  <a:t>Tell what method you would use to show that the triangles are similar</a:t>
                </a:r>
              </a:p>
              <a:p>
                <a:pPr lvl="1"/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GP #1-2, page 383 &amp; #3-4, page 385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542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</TotalTime>
  <Words>729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Similarity</vt:lpstr>
      <vt:lpstr>6.1 – Use Similar Polygons</vt:lpstr>
      <vt:lpstr>Scale Factor</vt:lpstr>
      <vt:lpstr>Perimeters</vt:lpstr>
      <vt:lpstr>Example 4</vt:lpstr>
      <vt:lpstr>6.3 – Prove Triangles Similar by AA</vt:lpstr>
      <vt:lpstr>Indirect Measurement</vt:lpstr>
      <vt:lpstr>6.4 – Prove Triangles Similar by SSS and SAS</vt:lpstr>
      <vt:lpstr>SAS Similarity Theorem</vt:lpstr>
      <vt:lpstr>6.5 – Use Proportionality Theorems</vt:lpstr>
      <vt:lpstr>Theorem 6.5</vt:lpstr>
      <vt:lpstr>Theorems</vt:lpstr>
      <vt:lpstr>Examples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Similarity</dc:title>
  <dc:creator>Shane</dc:creator>
  <cp:lastModifiedBy>Shane</cp:lastModifiedBy>
  <cp:revision>13</cp:revision>
  <dcterms:created xsi:type="dcterms:W3CDTF">2014-02-10T20:55:59Z</dcterms:created>
  <dcterms:modified xsi:type="dcterms:W3CDTF">2014-02-10T21:49:44Z</dcterms:modified>
</cp:coreProperties>
</file>